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40"/>
  </p:notesMasterIdLst>
  <p:sldIdLst>
    <p:sldId id="278" r:id="rId4"/>
    <p:sldId id="257" r:id="rId5"/>
    <p:sldId id="260" r:id="rId6"/>
    <p:sldId id="279" r:id="rId7"/>
    <p:sldId id="259" r:id="rId8"/>
    <p:sldId id="281" r:id="rId9"/>
    <p:sldId id="282" r:id="rId10"/>
    <p:sldId id="283" r:id="rId11"/>
    <p:sldId id="280" r:id="rId12"/>
    <p:sldId id="284" r:id="rId13"/>
    <p:sldId id="261" r:id="rId14"/>
    <p:sldId id="285" r:id="rId15"/>
    <p:sldId id="286" r:id="rId16"/>
    <p:sldId id="287" r:id="rId17"/>
    <p:sldId id="288" r:id="rId18"/>
    <p:sldId id="290" r:id="rId19"/>
    <p:sldId id="295" r:id="rId20"/>
    <p:sldId id="296" r:id="rId21"/>
    <p:sldId id="292" r:id="rId22"/>
    <p:sldId id="293" r:id="rId23"/>
    <p:sldId id="294" r:id="rId24"/>
    <p:sldId id="258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75" r:id="rId33"/>
    <p:sldId id="276" r:id="rId34"/>
    <p:sldId id="269" r:id="rId35"/>
    <p:sldId id="270" r:id="rId36"/>
    <p:sldId id="271" r:id="rId37"/>
    <p:sldId id="272" r:id="rId38"/>
    <p:sldId id="273" r:id="rId39"/>
  </p:sldIdLst>
  <p:sldSz cx="12192000" cy="6858000"/>
  <p:notesSz cx="6858000" cy="9144000"/>
  <p:embeddedFontLst>
    <p:embeddedFont>
      <p:font typeface="Open Sans" pitchFamily="2" charset="0"/>
      <p:regular r:id="rId41"/>
      <p:bold r:id="rId42"/>
      <p:italic r:id="rId43"/>
      <p:boldItalic r:id="rId44"/>
    </p:embeddedFont>
    <p:embeddedFont>
      <p:font typeface="맑은 고딕" panose="020B0503020000020004" pitchFamily="34" charset="-127"/>
      <p:regular r:id="rId45"/>
      <p:bold r:id="rId46"/>
    </p:embeddedFont>
    <p:embeddedFont>
      <p:font typeface="D2Coding" panose="020B0609020101020101" pitchFamily="49" charset="-127"/>
      <p:regular r:id="rId47"/>
      <p:bold r:id="rId48"/>
    </p:embeddedFont>
    <p:embeddedFont>
      <p:font typeface="Pretendard" panose="02000503000000020004" pitchFamily="2" charset="-127"/>
      <p:regular r:id="rId49"/>
      <p:bold r:id="rId50"/>
    </p:embeddedFont>
    <p:embeddedFont>
      <p:font typeface="Pretendard Black" panose="02000A03000000020004" pitchFamily="2" charset="-127"/>
      <p:bold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6E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732" autoAdjust="0"/>
  </p:normalViewPr>
  <p:slideViewPr>
    <p:cSldViewPr snapToGrid="0">
      <p:cViewPr varScale="1">
        <p:scale>
          <a:sx n="80" d="100"/>
          <a:sy n="80" d="100"/>
        </p:scale>
        <p:origin x="1758" y="90"/>
      </p:cViewPr>
      <p:guideLst/>
    </p:cSldViewPr>
  </p:slideViewPr>
  <p:notesTextViewPr>
    <p:cViewPr>
      <p:scale>
        <a:sx n="1" d="1"/>
        <a:sy n="1" d="1"/>
      </p:scale>
      <p:origin x="0" y="-385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7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Open Sans" panose="020B0606030504020204" pitchFamily="34" charset="0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Open Sans" panose="020B0606030504020204" pitchFamily="34" charset="0"/>
              </a:defRPr>
            </a:pPr>
            <a:endParaRPr lang="ko-K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Open Sans" panose="020B0606030504020204" pitchFamily="34" charset="0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+mn-ea"/>
          <a:ea typeface="+mn-ea"/>
          <a:cs typeface="Open Sans" panose="020B0606030504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+mn-ea"/>
            <a:ea typeface="+mn-ea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76BFB2-30AE-814D-94CB-A878072F21A1}" type="pres">
      <dgm:prSet presAssocID="{F2A0E9C5-A31C-564F-9028-1A142C326F37}" presName="parSh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1336F47-7A01-854B-B682-4DF1D2D387D7}" type="pres">
      <dgm:prSet presAssocID="{FB685E45-516E-1040-97FA-55EDC3D5F703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3966749-BEAA-5D4A-88A6-2E48A86BB54A}" type="pres">
      <dgm:prSet presAssocID="{FB685E45-516E-1040-97FA-55EDC3D5F703}" presName="connTx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01AAE2-2F6F-E941-9448-9281FF4D5158}" type="pres">
      <dgm:prSet presAssocID="{016E273E-567B-7D48-9287-F2AD53931EFF}" presName="parSh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20A7731-0B40-AB48-8A4D-1301AD3C2796}" type="pres">
      <dgm:prSet presAssocID="{C3B879CB-1DDD-874C-988C-76A7AED5A946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652737A-9D88-414F-B6F6-B2935583BD50}" type="pres">
      <dgm:prSet presAssocID="{C3B879CB-1DDD-874C-988C-76A7AED5A946}" presName="connTx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BA441-39B0-B343-B752-120EFF3B3112}" type="pres">
      <dgm:prSet presAssocID="{8BE37492-5279-1C4F-87DC-B50AAAEFF2A8}" presName="parSh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629333"/>
        <a:ext cx="1838086" cy="720000"/>
      </dsp:txXfrm>
    </dsp:sp>
    <dsp:sp modelId="{9BD2978A-4856-D348-8705-94E548350B43}">
      <dsp:nvSpPr>
        <dsp:cNvPr id="0" name=""/>
        <dsp:cNvSpPr/>
      </dsp:nvSpPr>
      <dsp:spPr>
        <a:xfrm>
          <a:off x="380518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2694" y="2391509"/>
        <a:ext cx="1753734" cy="1355648"/>
      </dsp:txXfrm>
    </dsp:sp>
    <dsp:sp modelId="{01336F47-7A01-854B-B682-4DF1D2D387D7}">
      <dsp:nvSpPr>
        <dsp:cNvPr id="0" name=""/>
        <dsp:cNvSpPr/>
      </dsp:nvSpPr>
      <dsp:spPr>
        <a:xfrm>
          <a:off x="2120776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520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629333"/>
        <a:ext cx="1838086" cy="720000"/>
      </dsp:txXfrm>
    </dsp:sp>
    <dsp:sp modelId="{492B1704-3054-1340-B8F1-AC29D1106B72}">
      <dsp:nvSpPr>
        <dsp:cNvPr id="0" name=""/>
        <dsp:cNvSpPr/>
      </dsp:nvSpPr>
      <dsp:spPr>
        <a:xfrm>
          <a:off x="3333194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5370" y="2391509"/>
        <a:ext cx="1753734" cy="1355648"/>
      </dsp:txXfrm>
    </dsp:sp>
    <dsp:sp modelId="{C20A7731-0B40-AB48-8A4D-1301AD3C2796}">
      <dsp:nvSpPr>
        <dsp:cNvPr id="0" name=""/>
        <dsp:cNvSpPr/>
      </dsp:nvSpPr>
      <dsp:spPr>
        <a:xfrm>
          <a:off x="5073452" y="17605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520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629333"/>
          <a:ext cx="1838086" cy="10800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629333"/>
        <a:ext cx="1838086" cy="720000"/>
      </dsp:txXfrm>
    </dsp:sp>
    <dsp:sp modelId="{B034060D-911A-6C4A-B882-60AC7B34A118}">
      <dsp:nvSpPr>
        <dsp:cNvPr id="0" name=""/>
        <dsp:cNvSpPr/>
      </dsp:nvSpPr>
      <dsp:spPr>
        <a:xfrm>
          <a:off x="6285870" y="2349333"/>
          <a:ext cx="1838086" cy="14400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8046" y="2391509"/>
        <a:ext cx="1753734" cy="1355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042" y="15929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424381" y="2372013"/>
        <a:ext cx="1750360" cy="1409874"/>
      </dsp:txXfrm>
    </dsp:sp>
    <dsp:sp modelId="{01336F47-7A01-854B-B682-4DF1D2D387D7}">
      <dsp:nvSpPr>
        <dsp:cNvPr id="0" name=""/>
        <dsp:cNvSpPr/>
      </dsp:nvSpPr>
      <dsp:spPr>
        <a:xfrm>
          <a:off x="2120776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120776" y="18232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2956718" y="15929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3377057" y="2372013"/>
        <a:ext cx="1750360" cy="1409874"/>
      </dsp:txXfrm>
    </dsp:sp>
    <dsp:sp modelId="{C20A7731-0B40-AB48-8A4D-1301AD3C2796}">
      <dsp:nvSpPr>
        <dsp:cNvPr id="0" name=""/>
        <dsp:cNvSpPr/>
      </dsp:nvSpPr>
      <dsp:spPr>
        <a:xfrm>
          <a:off x="5073452" y="17317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073452" y="18232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92916"/>
          <a:ext cx="1838086" cy="11232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9906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5909394" y="15929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328150"/>
          <a:ext cx="1838086" cy="14976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>
            <a:latin typeface="+mn-ea"/>
            <a:ea typeface="+mn-ea"/>
            <a:cs typeface="Open Sans" panose="020B0606030504020204" pitchFamily="34" charset="0"/>
          </a:endParaRPr>
        </a:p>
      </dsp:txBody>
      <dsp:txXfrm>
        <a:off x="6329733" y="2372013"/>
        <a:ext cx="1750360" cy="1409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이상준입니다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이번 발표는 </a:t>
            </a:r>
            <a:r>
              <a:rPr lang="ko-KR" altLang="en-US" dirty="0" err="1" smtClean="0"/>
              <a:t>고급자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태깅을</a:t>
            </a:r>
            <a:r>
              <a:rPr lang="ko-KR" altLang="en-US" baseline="0" dirty="0" smtClean="0"/>
              <a:t> 달아 놓기는 했지만 사실 내용이 엄청 어렵지는 </a:t>
            </a:r>
            <a:r>
              <a:rPr lang="ko-KR" altLang="en-US" baseline="0" dirty="0" err="1" smtClean="0"/>
              <a:t>않을거라고</a:t>
            </a:r>
            <a:r>
              <a:rPr lang="ko-KR" altLang="en-US" baseline="0" dirty="0" smtClean="0"/>
              <a:t>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고급 </a:t>
            </a:r>
            <a:r>
              <a:rPr lang="ko-KR" altLang="en-US" baseline="0" dirty="0" err="1" smtClean="0"/>
              <a:t>태깅을</a:t>
            </a:r>
            <a:r>
              <a:rPr lang="ko-KR" altLang="en-US" baseline="0" dirty="0" smtClean="0"/>
              <a:t> 한 이유는</a:t>
            </a:r>
            <a:r>
              <a:rPr lang="en-US" altLang="ko-KR" baseline="0" dirty="0" smtClean="0"/>
              <a:t>, Rx</a:t>
            </a:r>
            <a:r>
              <a:rPr lang="ko-KR" altLang="en-US" baseline="0" dirty="0" smtClean="0"/>
              <a:t>에 대해 고민하시는 분들은 이미 초급은 </a:t>
            </a:r>
            <a:r>
              <a:rPr lang="ko-KR" altLang="en-US" baseline="0" dirty="0" err="1" smtClean="0"/>
              <a:t>아니실꺼라는</a:t>
            </a:r>
            <a:r>
              <a:rPr lang="ko-KR" altLang="en-US" baseline="0" dirty="0" smtClean="0"/>
              <a:t> 생각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</a:t>
            </a:r>
            <a:r>
              <a:rPr lang="ko-KR" altLang="en-US" baseline="0" dirty="0" smtClean="0"/>
              <a:t> 간 발표자로 </a:t>
            </a:r>
            <a:r>
              <a:rPr lang="ko-KR" altLang="en-US" baseline="0" dirty="0" err="1" smtClean="0"/>
              <a:t>몇번</a:t>
            </a:r>
            <a:r>
              <a:rPr lang="ko-KR" altLang="en-US" baseline="0" dirty="0" smtClean="0"/>
              <a:t> 나오면서 제 소개는 했었기에 오늘은 저보다도 궁금해하실 </a:t>
            </a:r>
            <a:r>
              <a:rPr lang="ko-KR" altLang="en-US" baseline="0" dirty="0" err="1" smtClean="0"/>
              <a:t>리엑티브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익스텐션에</a:t>
            </a:r>
            <a:r>
              <a:rPr lang="ko-KR" altLang="en-US" baseline="0" dirty="0" smtClean="0"/>
              <a:t> 대해서 바로 들어가 보겠습니다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구독의 메커니즘이 개발을 할 때 여러 곳에서 드러나기 때문입니다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다른 말로 일괄처리라고도 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아까 예제에서도 </a:t>
            </a:r>
            <a:r>
              <a:rPr lang="ko-KR" altLang="en-US" dirty="0" err="1" smtClean="0"/>
              <a:t>보여드렸듯</a:t>
            </a:r>
            <a:r>
              <a:rPr lang="ko-KR" altLang="en-US" dirty="0" smtClean="0"/>
              <a:t> 코드를 통한 프로세스 내부적으로도 구독과 전파 메커니즘은 만들 수 있고 현대적인 기술을 이용한 서비스의 </a:t>
            </a:r>
            <a:r>
              <a:rPr lang="ko-KR" altLang="en-US" dirty="0" err="1" smtClean="0"/>
              <a:t>아키텍쳐를</a:t>
            </a:r>
            <a:r>
              <a:rPr lang="ko-KR" altLang="en-US" dirty="0" smtClean="0"/>
              <a:t> 구성할 때도 구독과 전파 메커니즘은 여전히 유효합니다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24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 이미지는 </a:t>
            </a:r>
            <a:r>
              <a:rPr lang="en-US" altLang="ko-KR" baseline="0" dirty="0" err="1" smtClean="0"/>
              <a:t>ReactiveX</a:t>
            </a:r>
            <a:r>
              <a:rPr lang="ko-KR" altLang="en-US" baseline="0" dirty="0" smtClean="0"/>
              <a:t>에 대한 위키피디아를 캡처한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ReactiveX</a:t>
            </a:r>
            <a:r>
              <a:rPr lang="ko-KR" altLang="en-US" baseline="0" dirty="0" smtClean="0"/>
              <a:t>는 마이크로소프트에서 </a:t>
            </a:r>
            <a:r>
              <a:rPr lang="en-US" altLang="ko-KR" baseline="0" dirty="0" smtClean="0"/>
              <a:t>.NET Framework </a:t>
            </a:r>
            <a:r>
              <a:rPr lang="ko-KR" altLang="en-US" baseline="0" dirty="0" smtClean="0"/>
              <a:t>용으로 처음 만들어졌습니다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9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그리고 현재는 </a:t>
            </a:r>
            <a:r>
              <a:rPr lang="en-US" altLang="ko-KR" baseline="0" dirty="0" err="1" smtClean="0"/>
              <a:t>ReactiveX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Github</a:t>
            </a:r>
            <a:r>
              <a:rPr lang="ko-KR" altLang="en-US" baseline="0" dirty="0" smtClean="0"/>
              <a:t>에 들어가보시면 많은 </a:t>
            </a:r>
            <a:r>
              <a:rPr lang="ko-KR" altLang="en-US" baseline="0" dirty="0" err="1" smtClean="0"/>
              <a:t>기여자들과</a:t>
            </a:r>
            <a:r>
              <a:rPr lang="ko-KR" altLang="en-US" baseline="0" dirty="0" smtClean="0"/>
              <a:t> 함께 다양한 언어들을 지원하고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87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그리고 현재는 </a:t>
            </a:r>
            <a:r>
              <a:rPr lang="en-US" altLang="ko-KR" baseline="0" dirty="0" err="1" smtClean="0"/>
              <a:t>ReactiveX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Github</a:t>
            </a:r>
            <a:r>
              <a:rPr lang="ko-KR" altLang="en-US" baseline="0" dirty="0" smtClean="0"/>
              <a:t>에 들어가보시면 많은 </a:t>
            </a:r>
            <a:r>
              <a:rPr lang="ko-KR" altLang="en-US" baseline="0" dirty="0" err="1" smtClean="0"/>
              <a:t>기여자들과</a:t>
            </a:r>
            <a:r>
              <a:rPr lang="ko-KR" altLang="en-US" baseline="0" dirty="0" smtClean="0"/>
              <a:t> 함께 다양한 언어들을 지원하고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 사진에 나와있는 언어들 이외에도 스크롤을 밑으로 내리면 굉장히 많은 언어들이 </a:t>
            </a:r>
            <a:r>
              <a:rPr lang="en-US" altLang="ko-KR" baseline="0" dirty="0" smtClean="0"/>
              <a:t>Rx </a:t>
            </a:r>
            <a:r>
              <a:rPr lang="ko-KR" altLang="en-US" baseline="0" dirty="0" smtClean="0"/>
              <a:t>패러다임을 지원하고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물론 전부 </a:t>
            </a:r>
            <a:r>
              <a:rPr lang="en-US" altLang="ko-KR" baseline="0" dirty="0" smtClean="0"/>
              <a:t>Microsoft</a:t>
            </a:r>
            <a:r>
              <a:rPr lang="ko-KR" altLang="en-US" baseline="0" dirty="0" smtClean="0"/>
              <a:t>에서 만든 것은 아니고 각 언어의 권위자들이 </a:t>
            </a:r>
            <a:r>
              <a:rPr lang="en-US" altLang="ko-KR" baseline="0" dirty="0" smtClean="0"/>
              <a:t>Rx </a:t>
            </a:r>
            <a:r>
              <a:rPr lang="ko-KR" altLang="en-US" baseline="0" dirty="0" smtClean="0"/>
              <a:t>패러다임을 따라 만든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단</a:t>
            </a:r>
            <a:r>
              <a:rPr lang="en-US" altLang="ko-KR" baseline="0" dirty="0" smtClean="0"/>
              <a:t>, .NET</a:t>
            </a:r>
            <a:r>
              <a:rPr lang="ko-KR" altLang="en-US" baseline="0" dirty="0" smtClean="0"/>
              <a:t>만큼은 </a:t>
            </a:r>
            <a:r>
              <a:rPr lang="en-US" altLang="ko-KR" baseline="0" dirty="0" err="1" smtClean="0"/>
              <a:t>ReactiveX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계정에 저장소가 있지 않고 오른쪽 그림과 같이 </a:t>
            </a:r>
            <a:r>
              <a:rPr lang="en-US" altLang="ko-KR" baseline="0" dirty="0" smtClean="0"/>
              <a:t>BCL</a:t>
            </a:r>
            <a:r>
              <a:rPr lang="ko-KR" altLang="en-US" baseline="0" dirty="0" smtClean="0"/>
              <a:t>로서 </a:t>
            </a:r>
            <a:r>
              <a:rPr lang="ko-KR" altLang="en-US" baseline="0" dirty="0" err="1" smtClean="0"/>
              <a:t>네이티브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.NET </a:t>
            </a:r>
            <a:r>
              <a:rPr lang="ko-KR" altLang="en-US" baseline="0" dirty="0" smtClean="0"/>
              <a:t>안에 포함되어 배포되고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기본 적으로 오픈소스이기에 관심있으신 분들은 구현을 확인하실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오른 쪽 </a:t>
            </a:r>
            <a:r>
              <a:rPr lang="ko-KR" altLang="en-US" baseline="0" dirty="0" err="1" smtClean="0"/>
              <a:t>깃허브에</a:t>
            </a:r>
            <a:r>
              <a:rPr lang="ko-KR" altLang="en-US" baseline="0" dirty="0" smtClean="0"/>
              <a:t> 가면 </a:t>
            </a:r>
            <a:r>
              <a:rPr lang="en-US" altLang="ko-KR" baseline="0" dirty="0" smtClean="0"/>
              <a:t>.NET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에 대해 무료 전자책을 </a:t>
            </a:r>
            <a:r>
              <a:rPr lang="en-US" altLang="ko-KR" baseline="0" dirty="0" smtClean="0"/>
              <a:t>PDF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EPUB </a:t>
            </a:r>
            <a:r>
              <a:rPr lang="ko-KR" altLang="en-US" baseline="0" dirty="0" smtClean="0"/>
              <a:t>형태로 발행하고 있으니 영어를 잘하시는 분들은 한번 보시면 좋을 것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영어를 못하시면 저처럼 </a:t>
            </a:r>
            <a:r>
              <a:rPr lang="en-US" altLang="ko-KR" baseline="0" dirty="0" err="1" smtClean="0"/>
              <a:t>ChatGPT</a:t>
            </a:r>
            <a:r>
              <a:rPr lang="ko-KR" altLang="en-US" baseline="0" dirty="0" smtClean="0"/>
              <a:t>에 의존하시면 될 것 같습니다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11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제가 왜 </a:t>
            </a:r>
            <a:r>
              <a:rPr lang="en-US" altLang="ko-KR" baseline="0" dirty="0" smtClean="0"/>
              <a:t>LINQ</a:t>
            </a:r>
            <a:r>
              <a:rPr lang="ko-KR" altLang="en-US" baseline="0" dirty="0" smtClean="0"/>
              <a:t>의 친구라고 </a:t>
            </a:r>
            <a:r>
              <a:rPr lang="ko-KR" altLang="en-US" baseline="0" dirty="0" err="1" smtClean="0"/>
              <a:t>했냐면</a:t>
            </a:r>
            <a:r>
              <a:rPr lang="en-US" altLang="ko-KR" baseline="0" dirty="0" smtClean="0"/>
              <a:t>, Rx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LINQ </a:t>
            </a:r>
            <a:r>
              <a:rPr lang="ko-KR" altLang="en-US" baseline="0" dirty="0" smtClean="0"/>
              <a:t>처럼 확장메서드와 함수형 패러다임을 가지고 사용하기 때문이고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메서드의 이름들이 </a:t>
            </a:r>
            <a:r>
              <a:rPr lang="ko-KR" altLang="en-US" baseline="0" dirty="0" err="1" smtClean="0"/>
              <a:t>함수형처럼</a:t>
            </a:r>
            <a:r>
              <a:rPr lang="ko-KR" altLang="en-US" baseline="0" dirty="0" smtClean="0"/>
              <a:t> 추상적으로 잘 나타내고 있기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코드는 이런 식으로 생겼습니다</a:t>
            </a:r>
            <a:r>
              <a:rPr lang="en-US" altLang="ko-KR" baseline="0" dirty="0" smtClean="0"/>
              <a:t>. LINQ</a:t>
            </a:r>
            <a:r>
              <a:rPr lang="ko-KR" altLang="en-US" baseline="0" dirty="0" smtClean="0"/>
              <a:t>와 꽤 비슷하죠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Take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Select, Where</a:t>
            </a:r>
            <a:r>
              <a:rPr lang="ko-KR" altLang="en-US" baseline="0" dirty="0" smtClean="0"/>
              <a:t>도 보이니까 이해하기 쉬우실 것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단 </a:t>
            </a:r>
            <a:r>
              <a:rPr lang="en-US" altLang="ko-KR" baseline="0" dirty="0" smtClean="0"/>
              <a:t>LINQ</a:t>
            </a:r>
            <a:r>
              <a:rPr lang="ko-KR" altLang="en-US" baseline="0" dirty="0" smtClean="0"/>
              <a:t>와 차이점이 있다면 </a:t>
            </a:r>
            <a:r>
              <a:rPr lang="en-US" altLang="ko-KR" baseline="0" dirty="0" smtClean="0"/>
              <a:t>LINQ</a:t>
            </a:r>
            <a:r>
              <a:rPr lang="ko-KR" altLang="en-US" baseline="0" dirty="0" smtClean="0"/>
              <a:t>는 구독이 아니고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정적인 데이터를 대상으로 하는 반면</a:t>
            </a:r>
            <a:r>
              <a:rPr lang="en-US" altLang="ko-KR" baseline="0" dirty="0" smtClean="0"/>
              <a:t>, Rx</a:t>
            </a:r>
            <a:r>
              <a:rPr lang="ko-KR" altLang="en-US" baseline="0" dirty="0" smtClean="0"/>
              <a:t>는 구독이고 흐르는 스트림 데이터를 기반으로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메서드를 잠깐 </a:t>
            </a:r>
            <a:r>
              <a:rPr lang="ko-KR" altLang="en-US" baseline="0" dirty="0" err="1" smtClean="0"/>
              <a:t>설명드리자면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RawDataSubject</a:t>
            </a:r>
            <a:r>
              <a:rPr lang="ko-KR" altLang="en-US" baseline="0" dirty="0" smtClean="0"/>
              <a:t>라는 데이터의 의미인 주제가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여기로 데이터 스트림이 계속해서 들어옵니다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이것을 </a:t>
            </a:r>
            <a:r>
              <a:rPr lang="en-US" altLang="ko-KR" baseline="0" dirty="0" err="1" smtClean="0"/>
              <a:t>AsObservable</a:t>
            </a:r>
            <a:r>
              <a:rPr lang="en-US" altLang="ko-KR" baseline="0" dirty="0" smtClean="0"/>
              <a:t>() </a:t>
            </a:r>
            <a:r>
              <a:rPr lang="ko-KR" altLang="en-US" baseline="0" dirty="0" smtClean="0"/>
              <a:t>메서드를 통해 메서드 </a:t>
            </a:r>
            <a:r>
              <a:rPr lang="ko-KR" altLang="en-US" baseline="0" dirty="0" err="1" smtClean="0"/>
              <a:t>체이닝</a:t>
            </a:r>
            <a:r>
              <a:rPr lang="ko-KR" altLang="en-US" baseline="0" dirty="0" smtClean="0"/>
              <a:t> 형태로 </a:t>
            </a:r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를 표현할 수 있게 만듭니다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이 구독을 처리할 스케줄러로 </a:t>
            </a:r>
            <a:r>
              <a:rPr lang="ko-KR" altLang="en-US" baseline="0" dirty="0" err="1" smtClean="0"/>
              <a:t>스레드풀을</a:t>
            </a:r>
            <a:r>
              <a:rPr lang="ko-KR" altLang="en-US" baseline="0" dirty="0" smtClean="0"/>
              <a:t> 지정합니다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스레드풀</a:t>
            </a:r>
            <a:r>
              <a:rPr lang="ko-KR" altLang="en-US" baseline="0" dirty="0" smtClean="0"/>
              <a:t> 이외에도 </a:t>
            </a:r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에서 지원하는 여러 스케줄러들이 있으니 검색하여 참고하시면 좋을 것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Take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LINQ</a:t>
            </a:r>
            <a:r>
              <a:rPr lang="ko-KR" altLang="en-US" baseline="0" dirty="0" smtClean="0"/>
              <a:t>와 똑같이 이 구독이 생성된 뒤로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개의 데이터만 받고 구독을 종료하겠다 라는 제약이고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지금 들어오는 데이터를 다른 형태로 변환하겠다는 </a:t>
            </a:r>
            <a:r>
              <a:rPr lang="en-US" altLang="ko-KR" baseline="0" dirty="0" smtClean="0"/>
              <a:t>Select</a:t>
            </a:r>
            <a:r>
              <a:rPr lang="ko-KR" altLang="en-US" baseline="0" dirty="0" smtClean="0"/>
              <a:t>를 실행하고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LINQ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ANSI Query</a:t>
            </a:r>
            <a:r>
              <a:rPr lang="ko-KR" altLang="en-US" baseline="0" dirty="0" smtClean="0"/>
              <a:t>에서도 </a:t>
            </a:r>
            <a:r>
              <a:rPr lang="en-US" altLang="ko-KR" baseline="0" dirty="0" smtClean="0"/>
              <a:t>Select</a:t>
            </a:r>
            <a:r>
              <a:rPr lang="ko-KR" altLang="en-US" baseline="0" dirty="0" smtClean="0"/>
              <a:t>를 통해 데이터를 병합하거나 형을 바꾸거나 하듯 </a:t>
            </a:r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에서도 똑같이 </a:t>
            </a:r>
            <a:r>
              <a:rPr lang="en-US" altLang="ko-KR" baseline="0" dirty="0" smtClean="0"/>
              <a:t>Select</a:t>
            </a:r>
            <a:r>
              <a:rPr lang="ko-KR" altLang="en-US" baseline="0" dirty="0" smtClean="0"/>
              <a:t>를 사용합니다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여기서는 이 </a:t>
            </a:r>
            <a:r>
              <a:rPr lang="en-US" altLang="ko-KR" baseline="0" dirty="0" smtClean="0"/>
              <a:t>subject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string </a:t>
            </a:r>
            <a:r>
              <a:rPr lang="ko-KR" altLang="en-US" baseline="0" dirty="0" smtClean="0"/>
              <a:t>문자열인데 </a:t>
            </a:r>
            <a:r>
              <a:rPr lang="en-US" altLang="ko-KR" baseline="0" dirty="0" err="1" smtClean="0"/>
              <a:t>Json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객체화를</a:t>
            </a:r>
            <a:r>
              <a:rPr lang="ko-KR" altLang="en-US" baseline="0" dirty="0" smtClean="0"/>
              <a:t> 하고 있네요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그렇게 </a:t>
            </a:r>
            <a:r>
              <a:rPr lang="en-US" altLang="ko-KR" baseline="0" dirty="0" err="1" smtClean="0"/>
              <a:t>Json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객체로 변환한 데이터를 확인해서 </a:t>
            </a:r>
            <a:r>
              <a:rPr lang="en-US" altLang="ko-KR" baseline="0" dirty="0" smtClean="0"/>
              <a:t>Method </a:t>
            </a:r>
            <a:r>
              <a:rPr lang="ko-KR" altLang="en-US" baseline="0" dirty="0" err="1" smtClean="0"/>
              <a:t>프로퍼티에</a:t>
            </a:r>
            <a:r>
              <a:rPr lang="ko-KR" altLang="en-US" baseline="0" dirty="0" smtClean="0"/>
              <a:t> 문자열 </a:t>
            </a:r>
            <a:r>
              <a:rPr lang="en-US" altLang="ko-KR" baseline="0" dirty="0" smtClean="0"/>
              <a:t>B</a:t>
            </a:r>
            <a:r>
              <a:rPr lang="ko-KR" altLang="en-US" baseline="0" dirty="0" smtClean="0"/>
              <a:t>가 있는 것만 </a:t>
            </a:r>
            <a:r>
              <a:rPr lang="ko-KR" altLang="en-US" baseline="0" dirty="0" err="1" smtClean="0"/>
              <a:t>필터링</a:t>
            </a:r>
            <a:r>
              <a:rPr lang="ko-KR" altLang="en-US" baseline="0" dirty="0" smtClean="0"/>
              <a:t>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이것도 </a:t>
            </a:r>
            <a:r>
              <a:rPr lang="en-US" altLang="ko-KR" baseline="0" dirty="0" smtClean="0"/>
              <a:t>LINQ</a:t>
            </a:r>
            <a:r>
              <a:rPr lang="ko-KR" altLang="en-US" baseline="0" dirty="0" smtClean="0"/>
              <a:t>와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필터링이</a:t>
            </a:r>
            <a:r>
              <a:rPr lang="ko-KR" altLang="en-US" baseline="0" dirty="0" smtClean="0"/>
              <a:t> 끝난 데이터에 대한 마지막 처리를 </a:t>
            </a:r>
            <a:r>
              <a:rPr lang="en-US" altLang="ko-KR" baseline="0" dirty="0" smtClean="0"/>
              <a:t>Subscribe</a:t>
            </a:r>
            <a:r>
              <a:rPr lang="ko-KR" altLang="en-US" baseline="0" dirty="0" smtClean="0"/>
              <a:t>에서 해주고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개인적으로 저는 이것을 </a:t>
            </a:r>
            <a:r>
              <a:rPr lang="en-US" altLang="ko-KR" baseline="0" dirty="0" smtClean="0"/>
              <a:t>RX </a:t>
            </a:r>
            <a:r>
              <a:rPr lang="ko-KR" altLang="en-US" baseline="0" dirty="0" smtClean="0"/>
              <a:t>파이프라인이라고 부르고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개인적으로 사용하는 용어이기 때문에 자료에는 따로 적지 않지만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살아있는 데이터 스트림이 내가 원하는 대로 변환되고 </a:t>
            </a:r>
            <a:r>
              <a:rPr lang="ko-KR" altLang="en-US" baseline="0" dirty="0" err="1" smtClean="0"/>
              <a:t>필터링이</a:t>
            </a:r>
            <a:r>
              <a:rPr lang="ko-KR" altLang="en-US" baseline="0" dirty="0" smtClean="0"/>
              <a:t> 되어서 최종적으로 내가 처리하고 싶은 데이터만 남은 채 전달이 되기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메서드 </a:t>
            </a:r>
            <a:r>
              <a:rPr lang="ko-KR" altLang="en-US" baseline="0" dirty="0" err="1" smtClean="0"/>
              <a:t>체이닝을</a:t>
            </a:r>
            <a:r>
              <a:rPr lang="ko-KR" altLang="en-US" baseline="0" dirty="0" smtClean="0"/>
              <a:t> 통한 함수형 프로그래밍의 순수 함수를 기반으로 하고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연속적으로 데이터가 처리가 되며 최종적으로는 데이터가 필요한 곳에 직접적으로 전달이 되기 때문에 파이프라인이라는 용어가 적당하다고 생각합니다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당연하겠지만 이 코드를 보시면 그냥 구독을 만들고 구독을 </a:t>
            </a:r>
            <a:r>
              <a:rPr lang="en-US" altLang="ko-KR" baseline="0" dirty="0" smtClean="0"/>
              <a:t>List</a:t>
            </a:r>
            <a:r>
              <a:rPr lang="ko-KR" altLang="en-US" baseline="0" dirty="0" smtClean="0"/>
              <a:t>에 등록한 뒤에 메서드가 종료됩니다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함수가 종료되었다고 해서 만든 구독이 없어지지는 않습니다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구독은 오류가 발생되었거나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원본 </a:t>
            </a:r>
            <a:r>
              <a:rPr lang="ko-KR" altLang="en-US" baseline="0" dirty="0" err="1" smtClean="0"/>
              <a:t>스트림으로부터</a:t>
            </a:r>
            <a:r>
              <a:rPr lang="ko-KR" altLang="en-US" baseline="0" dirty="0" smtClean="0"/>
              <a:t> 완료 신호를 받았거나</a:t>
            </a:r>
            <a:r>
              <a:rPr lang="en-US" altLang="ko-KR" baseline="0" dirty="0" smtClean="0"/>
              <a:t>, Take </a:t>
            </a:r>
            <a:r>
              <a:rPr lang="ko-KR" altLang="en-US" baseline="0" dirty="0" smtClean="0"/>
              <a:t>같은 제약조건에 의해서 자동으로 </a:t>
            </a:r>
            <a:r>
              <a:rPr lang="ko-KR" altLang="en-US" baseline="0" dirty="0" err="1" smtClean="0"/>
              <a:t>완료처리가</a:t>
            </a:r>
            <a:r>
              <a:rPr lang="ko-KR" altLang="en-US" baseline="0" dirty="0" smtClean="0"/>
              <a:t> 되기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구독은 관리가 필요하며 관리를 위해 </a:t>
            </a:r>
            <a:r>
              <a:rPr lang="en-US" altLang="ko-KR" baseline="0" dirty="0" smtClean="0"/>
              <a:t>List</a:t>
            </a:r>
            <a:r>
              <a:rPr lang="ko-KR" altLang="en-US" baseline="0" dirty="0" smtClean="0"/>
              <a:t>에 등록 후 한꺼번에 </a:t>
            </a:r>
            <a:r>
              <a:rPr lang="ko-KR" altLang="en-US" baseline="0" dirty="0" err="1" smtClean="0"/>
              <a:t>디스포즈를</a:t>
            </a:r>
            <a:r>
              <a:rPr lang="ko-KR" altLang="en-US" baseline="0" dirty="0" smtClean="0"/>
              <a:t> 할 계획으로 사용했습니다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가 이런 형태를 취하는 것은 </a:t>
            </a:r>
            <a:r>
              <a:rPr lang="en-US" altLang="ko-KR" baseline="0" dirty="0" smtClean="0"/>
              <a:t>Rx </a:t>
            </a:r>
            <a:r>
              <a:rPr lang="ko-KR" altLang="en-US" baseline="0" dirty="0" smtClean="0"/>
              <a:t>자체가 기본적으로 비동기를 지향하고 있기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비동기가 익숙하지 않으신 분들은 코드가 막 밑으로 흘러가기 때문에 제어가 어렵고 익숙하지 않다고 하실 것도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익숙해진다면 비동기 프로그래밍은 시스템 </a:t>
            </a:r>
            <a:r>
              <a:rPr lang="ko-KR" altLang="en-US" baseline="0" dirty="0" err="1" smtClean="0"/>
              <a:t>응답성</a:t>
            </a:r>
            <a:r>
              <a:rPr lang="ko-KR" altLang="en-US" baseline="0" dirty="0" smtClean="0"/>
              <a:t> 면에서 최고의 성능을 가져다 줍니다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01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의 아까 그림의 </a:t>
            </a:r>
            <a:r>
              <a:rPr lang="en-US" altLang="ko-KR" baseline="0" dirty="0" smtClean="0"/>
              <a:t>Where</a:t>
            </a:r>
            <a:r>
              <a:rPr lang="ko-KR" altLang="en-US" baseline="0" dirty="0" smtClean="0"/>
              <a:t>이나 </a:t>
            </a:r>
            <a:r>
              <a:rPr lang="en-US" altLang="ko-KR" baseline="0" dirty="0" smtClean="0"/>
              <a:t>Take </a:t>
            </a:r>
            <a:r>
              <a:rPr lang="ko-KR" altLang="en-US" baseline="0" dirty="0" smtClean="0"/>
              <a:t>같은 메서드들을 오퍼레이터라고 부릅니다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이 링크에 가면 </a:t>
            </a:r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의 모든 오퍼레이터들에 대해서 서술하고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소스코드는 없고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그림과 설명만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왜냐하면 </a:t>
            </a:r>
            <a:r>
              <a:rPr lang="en-US" altLang="ko-KR" baseline="0" dirty="0" err="1" smtClean="0"/>
              <a:t>ReactiveX</a:t>
            </a:r>
            <a:r>
              <a:rPr lang="ko-KR" altLang="en-US" baseline="0" dirty="0" smtClean="0"/>
              <a:t>는 이제 모든 언어의 패러다임이 되었기 때문에 특정 언어를 대상으로 하지 않고</a:t>
            </a:r>
            <a:r>
              <a:rPr lang="en-US" altLang="ko-KR" baseline="0" dirty="0" smtClean="0"/>
              <a:t>, Rx</a:t>
            </a:r>
            <a:r>
              <a:rPr lang="ko-KR" altLang="en-US" baseline="0" dirty="0" smtClean="0"/>
              <a:t>의 개념을 보고 언어들이 구현해야하기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지금 이 시간 이후에도 새로운 언어들은 탄생할 것이고 그 언어들이 </a:t>
            </a:r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를 지원하려면 이 문서를 보고 이 문서의 개념과 일치하는 코드를 만들어서 오픈소스에 기여해야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웹을 하시는 분들은 아시겠지만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자바스크립트에도 </a:t>
            </a:r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가 있으며 </a:t>
            </a:r>
            <a:r>
              <a:rPr lang="en-US" altLang="ko-KR" baseline="0" dirty="0" err="1" smtClean="0"/>
              <a:t>RxJS</a:t>
            </a:r>
            <a:r>
              <a:rPr lang="ko-KR" altLang="en-US" baseline="0" dirty="0" smtClean="0"/>
              <a:t>라고 부릅니다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 </a:t>
            </a:r>
            <a:r>
              <a:rPr lang="en-US" altLang="ko-KR" baseline="0" dirty="0" err="1" smtClean="0"/>
              <a:t>RxJS</a:t>
            </a:r>
            <a:r>
              <a:rPr lang="ko-KR" altLang="en-US" baseline="0" dirty="0" smtClean="0"/>
              <a:t>의 오퍼레이터들이 </a:t>
            </a:r>
            <a:r>
              <a:rPr lang="en-US" altLang="ko-KR" baseline="0" dirty="0" smtClean="0"/>
              <a:t>.NET</a:t>
            </a:r>
            <a:r>
              <a:rPr lang="ko-KR" altLang="en-US" baseline="0" dirty="0" smtClean="0"/>
              <a:t>에서도 대부분 동일하게 사용됩니다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 </a:t>
            </a:r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.NET</a:t>
            </a:r>
            <a:r>
              <a:rPr lang="ko-KR" altLang="en-US" baseline="0" dirty="0" smtClean="0"/>
              <a:t>으로 </a:t>
            </a:r>
            <a:r>
              <a:rPr lang="ko-KR" altLang="en-US" baseline="0" dirty="0" err="1" smtClean="0"/>
              <a:t>배우시고나서</a:t>
            </a:r>
            <a:r>
              <a:rPr lang="ko-KR" altLang="en-US" baseline="0" dirty="0" smtClean="0"/>
              <a:t> 개념을 익히신 뒤에 여러분이 만약 다른 언어 </a:t>
            </a:r>
            <a:r>
              <a:rPr lang="en-US" altLang="ko-KR" baseline="0" dirty="0" smtClean="0"/>
              <a:t>Ruby</a:t>
            </a:r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Python</a:t>
            </a:r>
            <a:r>
              <a:rPr lang="ko-KR" altLang="en-US" baseline="0" dirty="0" smtClean="0"/>
              <a:t>을 하시게 될 때 구독의 메커니즘이 필요하다면 </a:t>
            </a:r>
            <a:r>
              <a:rPr lang="en-US" altLang="ko-KR" baseline="0" dirty="0" err="1" smtClean="0"/>
              <a:t>RxRuby</a:t>
            </a:r>
            <a:r>
              <a:rPr lang="ko-KR" altLang="en-US" baseline="0" dirty="0" smtClean="0"/>
              <a:t>나 </a:t>
            </a:r>
            <a:r>
              <a:rPr lang="en-US" altLang="ko-KR" baseline="0" dirty="0" err="1" smtClean="0"/>
              <a:t>RxPY</a:t>
            </a:r>
            <a:r>
              <a:rPr lang="ko-KR" altLang="en-US" baseline="0" dirty="0" smtClean="0"/>
              <a:t>을 사용하셔서 </a:t>
            </a:r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를 이용하시면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 링크에 가시면 </a:t>
            </a:r>
            <a:r>
              <a:rPr lang="en-US" altLang="ko-KR" baseline="0" dirty="0" smtClean="0"/>
              <a:t>C#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Rx </a:t>
            </a:r>
            <a:r>
              <a:rPr lang="ko-KR" altLang="en-US" baseline="0" dirty="0" smtClean="0"/>
              <a:t>예제들이 있기 때문에 공부하실 때 참고하시면 좋을 것 같습니다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75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이제 </a:t>
            </a:r>
            <a:r>
              <a:rPr lang="en-US" altLang="ko-KR" baseline="0" dirty="0" smtClean="0"/>
              <a:t>Rx </a:t>
            </a:r>
            <a:r>
              <a:rPr lang="ko-KR" altLang="en-US" baseline="0" dirty="0" smtClean="0"/>
              <a:t>문서에서 그림을 보는 방법을 설명해드리려고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예제는 </a:t>
            </a:r>
            <a:r>
              <a:rPr lang="en-US" altLang="ko-KR" baseline="0" dirty="0" err="1" smtClean="0"/>
              <a:t>Debounce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인데요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먼저 </a:t>
            </a:r>
            <a:r>
              <a:rPr lang="en-US" altLang="ko-KR" baseline="0" dirty="0" err="1" smtClean="0"/>
              <a:t>Debounce</a:t>
            </a:r>
            <a:r>
              <a:rPr lang="ko-KR" altLang="en-US" baseline="0" dirty="0" smtClean="0"/>
              <a:t>의 뜻을 해석합니다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뜻이 구독 스트림에서 특정 시간이 경과한 경우에만 아이템을 방출 한다고 되어있습니다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무슨 말인지 잘 모르겠지만 일단 특정 시간 이라는 말만 잘 </a:t>
            </a:r>
            <a:r>
              <a:rPr lang="ko-KR" altLang="en-US" baseline="0" dirty="0" err="1" smtClean="0"/>
              <a:t>기억해둡니다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윗</a:t>
            </a:r>
            <a:r>
              <a:rPr lang="ko-KR" altLang="en-US" baseline="0" dirty="0" smtClean="0"/>
              <a:t> 줄은 원래 </a:t>
            </a:r>
            <a:r>
              <a:rPr lang="en-US" altLang="ko-KR" baseline="0" dirty="0" smtClean="0"/>
              <a:t>Source</a:t>
            </a:r>
            <a:r>
              <a:rPr lang="ko-KR" altLang="en-US" baseline="0" dirty="0" smtClean="0"/>
              <a:t>를 나타내는 스트림입니다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아까 예제코드에서 </a:t>
            </a:r>
            <a:r>
              <a:rPr lang="en-US" altLang="ko-KR" baseline="0" dirty="0" smtClean="0"/>
              <a:t>Subject</a:t>
            </a:r>
            <a:r>
              <a:rPr lang="ko-KR" altLang="en-US" baseline="0" dirty="0" smtClean="0"/>
              <a:t>에 해당하는 개념입니다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데이터가 흐른다는 뜻으로 오른쪽 방향으로 데이터가 흐르고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왼쪽에서 오른쪽으로 시간의 흐름이 진행됩니다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바로 밑에 </a:t>
            </a:r>
            <a:r>
              <a:rPr lang="en-US" altLang="ko-KR" baseline="0" dirty="0" err="1" smtClean="0"/>
              <a:t>debounce</a:t>
            </a:r>
            <a:r>
              <a:rPr lang="ko-KR" altLang="en-US" baseline="0" dirty="0" smtClean="0"/>
              <a:t>라는 네모난 상자가 </a:t>
            </a:r>
            <a:r>
              <a:rPr lang="en-US" altLang="ko-KR" baseline="0" dirty="0" err="1" smtClean="0"/>
              <a:t>debounce</a:t>
            </a:r>
            <a:r>
              <a:rPr lang="ko-KR" altLang="en-US" baseline="0" dirty="0" smtClean="0"/>
              <a:t>를 나타내는 </a:t>
            </a:r>
            <a:r>
              <a:rPr lang="en-US" altLang="ko-KR" baseline="0" dirty="0" err="1" smtClean="0"/>
              <a:t>rx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구독이고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 밑에 있는 화살표가 시간이 진행되어 처리된 데이터입니다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그렇기 때문에 살짝 오른쪽에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즉 원래 소스데이터가 들어오면 </a:t>
            </a:r>
            <a:r>
              <a:rPr lang="en-US" altLang="ko-KR" baseline="0" dirty="0" err="1" smtClean="0"/>
              <a:t>debounce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처리를 하는 시간이 있기 때문에 서로 직각 위치에 있지 않고 살짝 오른쪽에 있는 것을 확인하실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여기서 이 처리라는 것은 프로그래밍 적인 처리를 의미하는 것이겠지만 아까 </a:t>
            </a:r>
            <a:r>
              <a:rPr lang="en-US" altLang="ko-KR" baseline="0" dirty="0" err="1" smtClean="0"/>
              <a:t>debounce</a:t>
            </a:r>
            <a:r>
              <a:rPr lang="ko-KR" altLang="en-US" baseline="0" dirty="0" smtClean="0"/>
              <a:t>의 뜻을 읽은 대로 특정 시간을 의미하고 있기 때문에 특정 시간의 마지막 데이터를 찍어주고 있는 것입니다</a:t>
            </a:r>
            <a:r>
              <a:rPr lang="en-US" altLang="ko-KR" baseline="0" dirty="0" smtClean="0"/>
              <a:t>. Rx</a:t>
            </a:r>
            <a:r>
              <a:rPr lang="ko-KR" altLang="en-US" baseline="0" dirty="0" smtClean="0"/>
              <a:t>가 처리속도가 오래 걸려서 </a:t>
            </a:r>
            <a:r>
              <a:rPr lang="ko-KR" altLang="en-US" baseline="0" dirty="0" err="1" smtClean="0"/>
              <a:t>그런게</a:t>
            </a:r>
            <a:r>
              <a:rPr lang="ko-KR" altLang="en-US" baseline="0" dirty="0" smtClean="0"/>
              <a:t> 아닙니다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스트림을 모니터링 하고 있다가 안 들어오면 출력을 하지 않고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데이터가 들어오면 그때부터 내가 적용한 </a:t>
            </a:r>
            <a:r>
              <a:rPr lang="en-US" altLang="ko-KR" baseline="0" dirty="0" smtClean="0"/>
              <a:t>Timespan</a:t>
            </a:r>
            <a:r>
              <a:rPr lang="ko-KR" altLang="en-US" baseline="0" dirty="0" smtClean="0"/>
              <a:t>을 적용해서 시간을 기다린 후 출력한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번과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번은 그렇네요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번이 문제인데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뜻은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Rx </a:t>
            </a:r>
            <a:r>
              <a:rPr lang="ko-KR" altLang="en-US" baseline="0" dirty="0" smtClean="0"/>
              <a:t>구독이 관찰을 하고 있다가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번이 </a:t>
            </a:r>
            <a:r>
              <a:rPr lang="ko-KR" altLang="en-US" baseline="0" dirty="0" err="1" smtClean="0"/>
              <a:t>들어왔어서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Timespan</a:t>
            </a:r>
            <a:r>
              <a:rPr lang="ko-KR" altLang="en-US" baseline="0" dirty="0" smtClean="0"/>
              <a:t>만큼 대기 했다가 </a:t>
            </a:r>
            <a:r>
              <a:rPr lang="ko-KR" altLang="en-US" baseline="0" dirty="0" err="1" smtClean="0"/>
              <a:t>출력해려</a:t>
            </a:r>
            <a:r>
              <a:rPr lang="ko-KR" altLang="en-US" baseline="0" dirty="0" smtClean="0"/>
              <a:t> 했는데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번이 오니까 </a:t>
            </a:r>
            <a:r>
              <a:rPr lang="en-US" altLang="ko-KR" baseline="0" dirty="0" smtClean="0"/>
              <a:t>Timespan</a:t>
            </a:r>
            <a:r>
              <a:rPr lang="ko-KR" altLang="en-US" baseline="0" dirty="0" smtClean="0"/>
              <a:t>을 다시 갱신했고</a:t>
            </a:r>
            <a:r>
              <a:rPr lang="en-US" altLang="ko-KR" baseline="0" dirty="0" smtClean="0"/>
              <a:t>, 4</a:t>
            </a:r>
            <a:r>
              <a:rPr lang="ko-KR" altLang="en-US" baseline="0" dirty="0" smtClean="0"/>
              <a:t>번이 들어와서 다시 갱신했고 마찬가지로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번이 들어왔기에 갱신을 한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더 이상 데이터가 들어오지 않았기 때문에 갱신 시점부터 </a:t>
            </a:r>
            <a:r>
              <a:rPr lang="en-US" altLang="ko-KR" baseline="0" dirty="0" smtClean="0"/>
              <a:t>Timespan</a:t>
            </a:r>
            <a:r>
              <a:rPr lang="ko-KR" altLang="en-US" baseline="0" dirty="0" smtClean="0"/>
              <a:t>만큼 대기했다가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번을 출력한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자세히 보시면 윗줄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번과 아랫줄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번의 간격만큼 윗줄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번과 아랫줄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번의 간격이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6</a:t>
            </a:r>
            <a:r>
              <a:rPr lang="ko-KR" altLang="en-US" baseline="0" dirty="0" smtClean="0"/>
              <a:t>번도 마찬가지입니다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데이터가 </a:t>
            </a:r>
            <a:r>
              <a:rPr lang="ko-KR" altLang="en-US" baseline="0" dirty="0" err="1" smtClean="0"/>
              <a:t>쭈욱</a:t>
            </a:r>
            <a:r>
              <a:rPr lang="ko-KR" altLang="en-US" baseline="0" dirty="0" smtClean="0"/>
              <a:t> 흐르고 있다 라는 개념을 기억하시면 좋을 거 같습니다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---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오른쪽 그림은 이 페이지를 스크롤을 내렸을 때 나오는 것인데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See</a:t>
            </a:r>
            <a:r>
              <a:rPr lang="en-US" altLang="ko-KR" baseline="0" dirty="0" smtClean="0"/>
              <a:t> Also</a:t>
            </a:r>
            <a:r>
              <a:rPr lang="ko-KR" altLang="en-US" baseline="0" dirty="0" smtClean="0"/>
              <a:t>에는 함께 보면 좋은 유사한 개념들을 함께 소개하고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Language-Specific Information </a:t>
            </a:r>
            <a:r>
              <a:rPr lang="ko-KR" altLang="en-US" baseline="0" dirty="0" smtClean="0"/>
              <a:t>에서는 각 언어별로 오퍼레이터가 어떤 이름으로 구현되어 있는지를 보여주고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우리가 하는 </a:t>
            </a:r>
            <a:r>
              <a:rPr lang="ko-KR" altLang="en-US" baseline="0" dirty="0" err="1" smtClean="0"/>
              <a:t>닷넷</a:t>
            </a:r>
            <a:r>
              <a:rPr lang="ko-KR" altLang="en-US" baseline="0" dirty="0" smtClean="0"/>
              <a:t> 같은 경우에는 </a:t>
            </a:r>
            <a:r>
              <a:rPr lang="en-US" altLang="ko-KR" baseline="0" dirty="0" err="1" smtClean="0"/>
              <a:t>Debounce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Throttle</a:t>
            </a:r>
            <a:r>
              <a:rPr lang="ko-KR" altLang="en-US" baseline="0" dirty="0" smtClean="0"/>
              <a:t>이라는 이름으로 구현되어 있네요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다른 언어를 하실 때도 유사 개념을 이와 같이 연계하시거나 </a:t>
            </a:r>
            <a:r>
              <a:rPr lang="en-US" altLang="ko-KR" baseline="0" dirty="0" smtClean="0"/>
              <a:t>GPT</a:t>
            </a:r>
            <a:r>
              <a:rPr lang="ko-KR" altLang="en-US" baseline="0" dirty="0" smtClean="0"/>
              <a:t>의 도움을 받으시면 좋을 것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63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하나 더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이번에는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이라는 </a:t>
            </a:r>
            <a:r>
              <a:rPr lang="ko-KR" altLang="en-US" dirty="0" err="1" smtClean="0"/>
              <a:t>시그니처를</a:t>
            </a:r>
            <a:r>
              <a:rPr lang="ko-KR" altLang="en-US" dirty="0" smtClean="0"/>
              <a:t> 살펴보겠습니다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원형 데이터 스트림을 변형한다고 되어있습니다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역시 데이터가 계속해서 들어오는 흐르는 스트림이기 때문에 오른쪽으로 화살표가 진행되고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</a:t>
            </a:r>
            <a:r>
              <a:rPr lang="en-US" altLang="ko-KR" dirty="0" smtClean="0"/>
              <a:t>Map </a:t>
            </a:r>
            <a:r>
              <a:rPr lang="ko-KR" altLang="en-US" dirty="0" smtClean="0"/>
              <a:t>이라는 </a:t>
            </a:r>
            <a:r>
              <a:rPr lang="en-US" altLang="ko-KR" dirty="0" smtClean="0"/>
              <a:t>Rx</a:t>
            </a:r>
            <a:r>
              <a:rPr lang="ko-KR" altLang="en-US" dirty="0" smtClean="0"/>
              <a:t>를 통과하고 나서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배가 되어 전달됩니다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이것은 시간적인 요소가 들어간 제어가 아니기 때문에 연산 시간만 걸린 후 즉시 반환이 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오른쪽을 보시면 </a:t>
            </a:r>
            <a:r>
              <a:rPr lang="ko-KR" altLang="en-US" dirty="0" err="1" smtClean="0"/>
              <a:t>함께보면</a:t>
            </a:r>
            <a:r>
              <a:rPr lang="ko-KR" altLang="en-US" dirty="0" smtClean="0"/>
              <a:t> 좋을 개념들과 여러 언어들에서의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이 표현되어 있는데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닷넷은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Select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라고 하네요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63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5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화면은 제가 이용하는 </a:t>
            </a:r>
            <a:r>
              <a:rPr lang="en-US" altLang="ko-KR" dirty="0" err="1" smtClean="0"/>
              <a:t>TrackMySubs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라는 서비스입니다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제가 유료 구독하고 있는 것들을 등록하여 관리해주는 서비스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아직은 서비스가 미흡해서 웹으로만 지원이 되고 수동으로 많이 해야하는 번거로움이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왜 갑자기 구독 얘기를 </a:t>
            </a:r>
            <a:r>
              <a:rPr lang="ko-KR" altLang="en-US" dirty="0" err="1" smtClean="0"/>
              <a:t>꺼내냐면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토픽인 </a:t>
            </a:r>
            <a:r>
              <a:rPr lang="en-US" altLang="ko-KR" dirty="0" smtClean="0"/>
              <a:t>Rx</a:t>
            </a:r>
            <a:r>
              <a:rPr lang="ko-KR" altLang="en-US" baseline="0" dirty="0" smtClean="0"/>
              <a:t>는 데이터를 구독하는 패러다임이기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를 부르는 방법입니다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리엑티브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익스텐션이라고도하고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리엑티브엑스라고도</a:t>
            </a:r>
            <a:r>
              <a:rPr lang="ko-KR" altLang="en-US" baseline="0" dirty="0" smtClean="0"/>
              <a:t> 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알엑스라고도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시리얼 통신할 때의 그 </a:t>
            </a:r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는 당연히 아닙니다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여기는 </a:t>
            </a:r>
            <a:r>
              <a:rPr lang="ko-KR" altLang="en-US" baseline="0" dirty="0" err="1" smtClean="0"/>
              <a:t>장난삼아</a:t>
            </a:r>
            <a:r>
              <a:rPr lang="ko-KR" altLang="en-US" baseline="0" dirty="0" smtClean="0"/>
              <a:t> 이것들 아니라고 </a:t>
            </a:r>
            <a:r>
              <a:rPr lang="ko-KR" altLang="en-US" baseline="0" dirty="0" err="1" smtClean="0"/>
              <a:t>넣어놨습니다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6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우리가 구독이라고 표현하는 것들에는 여러가지가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앞선 서비스들도 그러하고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사실 개발자들도 업무에 많이 사용하는 단어일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제 근처에서 구할 수 있는 구독은 멀리 가지 않고 </a:t>
            </a:r>
            <a:r>
              <a:rPr lang="en-US" altLang="ko-KR" dirty="0" smtClean="0"/>
              <a:t>WPF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Binding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개념에서 찾았습니다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아마 바인딩을 경험해보지 못하신 분들은 이게 뭔가</a:t>
            </a:r>
            <a:r>
              <a:rPr lang="en-US" altLang="ko-KR" baseline="0" dirty="0" smtClean="0"/>
              <a:t>?</a:t>
            </a:r>
            <a:r>
              <a:rPr lang="ko-KR" altLang="en-US" baseline="0" dirty="0" smtClean="0"/>
              <a:t> 하실 수 있는데요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데이터 바인딩이라는 것은 어렵게 말하면 데이터를 흘려 보낼 수 있는 하나의 파이프를 만드는 것과 같다고 비유할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왜 어렵게 </a:t>
            </a:r>
            <a:r>
              <a:rPr lang="ko-KR" altLang="en-US" baseline="0" dirty="0" err="1" smtClean="0"/>
              <a:t>말했냐면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파이프라는</a:t>
            </a:r>
            <a:r>
              <a:rPr lang="ko-KR" altLang="en-US" baseline="0" dirty="0" smtClean="0"/>
              <a:t> 표현이 이번에 설명할 </a:t>
            </a:r>
            <a:r>
              <a:rPr lang="en-US" altLang="ko-KR" baseline="0" dirty="0" smtClean="0"/>
              <a:t>Rx</a:t>
            </a:r>
            <a:r>
              <a:rPr lang="ko-KR" altLang="en-US" baseline="0" dirty="0" smtClean="0"/>
              <a:t>와 밀접한 관련이 있기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데이터 바인딩이 없다면 우리는 아마도 이런 코딩을 해야합니다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7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객체가 될 수도 있고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가 없는 객체가 될 수도 있는데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이렇게 코드로 내가 원하는 데이터를 특정 </a:t>
            </a:r>
            <a:r>
              <a:rPr lang="ko-KR" altLang="en-US" baseline="0" dirty="0" err="1" smtClean="0"/>
              <a:t>프로퍼티</a:t>
            </a:r>
            <a:r>
              <a:rPr lang="ko-KR" altLang="en-US" baseline="0" dirty="0" smtClean="0"/>
              <a:t> 또는 필드에 집어 넣어줘야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algn="l"/>
            <a:r>
              <a:rPr lang="ko-KR" altLang="en-US" u="none" dirty="0" smtClean="0"/>
              <a:t>이게 어디가 이상한가 싶으신 분도 계시겠지만 데이터를 바인딩을 해 놓는다면 내가 직접 코드로 데이터를 넣지 않고 내가 만들어둔 바인딩 메커니즘에 의해 데이터가 자동으로 흘러가게 됩니다</a:t>
            </a:r>
            <a:r>
              <a:rPr lang="en-US" altLang="ko-KR" u="none" dirty="0" smtClean="0"/>
              <a:t>.</a:t>
            </a:r>
            <a:endParaRPr lang="ko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 smtClean="0"/>
              <a:t>이런 식이 될 것 입니다</a:t>
            </a:r>
            <a:r>
              <a:rPr lang="en-US" altLang="ko-KR" u="none" dirty="0" smtClean="0"/>
              <a:t>.</a:t>
            </a:r>
          </a:p>
          <a:p>
            <a:r>
              <a:rPr lang="ko-KR" altLang="en-US" u="none" dirty="0" smtClean="0"/>
              <a:t>그렇다면 왜 이런 방식을 쓸까요</a:t>
            </a:r>
            <a:r>
              <a:rPr lang="en-US" altLang="ko-KR" u="none" dirty="0" smtClean="0"/>
              <a:t>?</a:t>
            </a:r>
          </a:p>
          <a:p>
            <a:r>
              <a:rPr lang="ko-KR" altLang="en-US" u="none" dirty="0" smtClean="0"/>
              <a:t>소스코드도 더 길고 한 눈에 안 들어 오게 만들어져 있습니다</a:t>
            </a:r>
            <a:r>
              <a:rPr lang="en-US" altLang="ko-KR" u="none" dirty="0" smtClean="0"/>
              <a:t>.</a:t>
            </a:r>
          </a:p>
          <a:p>
            <a:r>
              <a:rPr lang="ko-KR" altLang="en-US" u="none" dirty="0" smtClean="0"/>
              <a:t>익숙하지 않으신 분들은 이 방식이 비효율적이라고 생각하실 수 있습니다</a:t>
            </a:r>
            <a:r>
              <a:rPr lang="en-US" altLang="ko-KR" u="none" dirty="0" smtClean="0"/>
              <a:t>.</a:t>
            </a:r>
          </a:p>
          <a:p>
            <a:r>
              <a:rPr lang="ko-KR" altLang="en-US" u="none" dirty="0" smtClean="0"/>
              <a:t>하지만 이런 경우라면 어떨까요</a:t>
            </a:r>
            <a:r>
              <a:rPr lang="en-US" altLang="ko-KR" u="none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 smtClean="0"/>
              <a:t>똑같은 데이터를 여러 개의 객체에 주입해야한다면 매번 소스코드를 수정해야할 것입니다</a:t>
            </a:r>
            <a:r>
              <a:rPr lang="en-US" altLang="ko-KR" u="none" dirty="0" smtClean="0"/>
              <a:t>.</a:t>
            </a:r>
          </a:p>
          <a:p>
            <a:r>
              <a:rPr lang="ko-KR" altLang="en-US" u="none" dirty="0" smtClean="0"/>
              <a:t>대신 구독하는 방식을 선택하면 데이터는 데이터 대로 움직이고 구독이 생긴 대상에게 데이터 변경을 전달할 수 있습니다</a:t>
            </a:r>
            <a:r>
              <a:rPr lang="en-US" altLang="ko-KR" u="none" dirty="0" smtClean="0"/>
              <a:t>.</a:t>
            </a:r>
          </a:p>
          <a:p>
            <a:endParaRPr lang="en-US" altLang="ko-KR" u="none" dirty="0" smtClean="0"/>
          </a:p>
          <a:p>
            <a:r>
              <a:rPr lang="ko-KR" altLang="en-US" u="none" dirty="0" smtClean="0"/>
              <a:t>그리고 지금은 버튼 클릭</a:t>
            </a:r>
            <a:r>
              <a:rPr lang="ko-KR" altLang="en-US" u="none" baseline="0" dirty="0" smtClean="0"/>
              <a:t> 이벤트를 예시로 들었지만</a:t>
            </a:r>
            <a:r>
              <a:rPr lang="en-US" altLang="ko-KR" u="none" baseline="0" dirty="0" smtClean="0"/>
              <a:t>, </a:t>
            </a:r>
            <a:r>
              <a:rPr lang="ko-KR" altLang="en-US" u="none" baseline="0" dirty="0" smtClean="0"/>
              <a:t>여러 이벤트를 탈 때마다 데이터를 계속 </a:t>
            </a:r>
            <a:r>
              <a:rPr lang="ko-KR" altLang="en-US" u="none" baseline="0" dirty="0" err="1" smtClean="0"/>
              <a:t>바꿔줘야한다면</a:t>
            </a:r>
            <a:r>
              <a:rPr lang="ko-KR" altLang="en-US" u="none" baseline="0" dirty="0" smtClean="0"/>
              <a:t> 그 이벤트들 마다 데이터를 바꾸는 코드를 계속해서 </a:t>
            </a:r>
            <a:r>
              <a:rPr lang="ko-KR" altLang="en-US" u="none" baseline="0" dirty="0" err="1" smtClean="0"/>
              <a:t>넣어야합니다</a:t>
            </a:r>
            <a:r>
              <a:rPr lang="en-US" altLang="ko-KR" u="none" baseline="0" dirty="0" smtClean="0"/>
              <a:t>.</a:t>
            </a:r>
          </a:p>
          <a:p>
            <a:endParaRPr lang="en-US" altLang="ko-KR" u="none" baseline="0" dirty="0" smtClean="0"/>
          </a:p>
          <a:p>
            <a:r>
              <a:rPr lang="ko-KR" altLang="en-US" u="none" dirty="0" smtClean="0"/>
              <a:t>하지만 이벤트를 쓰지 않고 구독을 </a:t>
            </a:r>
            <a:r>
              <a:rPr lang="ko-KR" altLang="en-US" u="none" dirty="0" err="1" smtClean="0"/>
              <a:t>하게되면</a:t>
            </a:r>
            <a:r>
              <a:rPr lang="ko-KR" altLang="en-US" u="none" dirty="0" smtClean="0"/>
              <a:t> 이벤트를 계속해서 만들</a:t>
            </a:r>
            <a:r>
              <a:rPr lang="ko-KR" altLang="en-US" u="none" baseline="0" dirty="0" smtClean="0"/>
              <a:t> 필요가 없어지고 데이터만 바꿔주면 됩니다</a:t>
            </a:r>
            <a:r>
              <a:rPr lang="en-US" altLang="ko-KR" u="none" baseline="0" dirty="0" smtClean="0"/>
              <a:t>.</a:t>
            </a:r>
            <a:endParaRPr lang="ko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8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u="none" dirty="0" smtClean="0"/>
              <a:t>내가 데이터를 넣어주는</a:t>
            </a:r>
            <a:r>
              <a:rPr lang="ko-KR" altLang="en-US" u="none" baseline="0" dirty="0" smtClean="0"/>
              <a:t> 게 아니라 데이터가 소스를 바라보게 만들면</a:t>
            </a:r>
            <a:endParaRPr lang="en-US" altLang="ko-KR" u="none" dirty="0" smtClean="0"/>
          </a:p>
          <a:p>
            <a:endParaRPr lang="en-US" altLang="ko-KR" u="none" dirty="0" smtClean="0"/>
          </a:p>
          <a:p>
            <a:r>
              <a:rPr lang="ko-KR" altLang="en-US" u="none" dirty="0" smtClean="0"/>
              <a:t>데이터는 데이터</a:t>
            </a:r>
            <a:r>
              <a:rPr lang="ko-KR" altLang="en-US" u="none" baseline="0" dirty="0" smtClean="0"/>
              <a:t> 대로 핸들링하면서 </a:t>
            </a:r>
            <a:r>
              <a:rPr lang="en-US" altLang="ko-KR" u="none" baseline="0" dirty="0" smtClean="0"/>
              <a:t>View</a:t>
            </a:r>
            <a:r>
              <a:rPr lang="ko-KR" altLang="en-US" u="none" baseline="0" dirty="0" smtClean="0"/>
              <a:t>에 구애 받지 않고 뷰가 생성되던 말던 본인의 책임을 할 수 있게 됩니다</a:t>
            </a:r>
            <a:r>
              <a:rPr lang="en-US" altLang="ko-KR" u="none" baseline="0" dirty="0" smtClean="0"/>
              <a:t>.</a:t>
            </a:r>
          </a:p>
          <a:p>
            <a:endParaRPr lang="en-US" altLang="ko-KR" u="none" baseline="0" dirty="0" smtClean="0"/>
          </a:p>
          <a:p>
            <a:r>
              <a:rPr lang="ko-KR" altLang="en-US" u="none" baseline="0" dirty="0" smtClean="0"/>
              <a:t>그리고 </a:t>
            </a:r>
            <a:r>
              <a:rPr lang="en-US" altLang="ko-KR" u="none" baseline="0" dirty="0" smtClean="0"/>
              <a:t>View</a:t>
            </a:r>
            <a:r>
              <a:rPr lang="ko-KR" altLang="en-US" u="none" baseline="0" dirty="0" smtClean="0"/>
              <a:t>가 생기면 이렇게 바인딩을 지정해서 그냥 변경이 되었다는 것을 알려주면 됩니다</a:t>
            </a:r>
            <a:r>
              <a:rPr lang="en-US" altLang="ko-KR" u="none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8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한</a:t>
            </a:r>
            <a:r>
              <a:rPr lang="ko-KR" altLang="en-US" baseline="0" dirty="0" smtClean="0"/>
              <a:t> 가지 예시가 더 있습니다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CommunityToolkit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Messenger</a:t>
            </a:r>
            <a:r>
              <a:rPr lang="ko-KR" altLang="en-US" baseline="0" dirty="0" smtClean="0"/>
              <a:t>가 이런 구독의 개념입니다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이렇게 </a:t>
            </a:r>
            <a:r>
              <a:rPr lang="en-US" altLang="ko-KR" dirty="0" err="1" smtClean="0"/>
              <a:t>CommunityToolkit</a:t>
            </a:r>
            <a:r>
              <a:rPr lang="ko-KR" altLang="en-US" dirty="0" smtClean="0"/>
              <a:t>을 사용하면서 그 중 </a:t>
            </a:r>
            <a:r>
              <a:rPr lang="en-US" altLang="ko-KR" dirty="0" err="1" smtClean="0"/>
              <a:t>ObservableRecipient</a:t>
            </a:r>
            <a:r>
              <a:rPr lang="ko-KR" altLang="en-US" dirty="0" smtClean="0"/>
              <a:t>를 상속한 </a:t>
            </a:r>
            <a:r>
              <a:rPr lang="ko-KR" altLang="en-US" dirty="0" err="1" smtClean="0"/>
              <a:t>뷰모델을</a:t>
            </a:r>
            <a:r>
              <a:rPr lang="ko-KR" altLang="en-US" dirty="0" smtClean="0"/>
              <a:t> 사용할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IsActive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속성만 활성화 해주면 메신저를 바로 쓸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간단하게 </a:t>
            </a:r>
            <a:r>
              <a:rPr lang="en-US" altLang="ko-KR" baseline="0" dirty="0" smtClean="0"/>
              <a:t>Send </a:t>
            </a:r>
            <a:r>
              <a:rPr lang="ko-KR" altLang="en-US" baseline="0" dirty="0" smtClean="0"/>
              <a:t>메시지를 호출하는 것만으로 이 데이터 타입을 구독하고 있는 모든 개체에게 데이터 전파가 진행됩니다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당연하겠지만 수많은 객체가 있다고 하더라도 구독을 하고 있지 않은 객체에게 데이터가 전파되지는 않습니다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그러면 이것은 왜 또 이렇게 할까요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이렇게 안하려면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코드에는 적지 않았지만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뷰모델끼리</a:t>
            </a:r>
            <a:r>
              <a:rPr lang="ko-KR" altLang="en-US" baseline="0" dirty="0" smtClean="0"/>
              <a:t> 의존성을 다 걸어서 뭐가 바뀌면 뭐가 바뀌고 이거도 바꿔주고 저거도 바꿔주고 그걸 코드로 다 </a:t>
            </a:r>
            <a:r>
              <a:rPr lang="ko-KR" altLang="en-US" baseline="0" dirty="0" err="1" smtClean="0"/>
              <a:t>쳐넣어야하지만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여러 개의 </a:t>
            </a:r>
            <a:r>
              <a:rPr lang="ko-KR" altLang="en-US" baseline="0" dirty="0" err="1" smtClean="0"/>
              <a:t>뷰모델을</a:t>
            </a:r>
            <a:r>
              <a:rPr lang="ko-KR" altLang="en-US" baseline="0" dirty="0" smtClean="0"/>
              <a:t> 만들더라도 오로지 메신저 하나에만 의존하여 데이터를 그냥 받을 수 있게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내가 필요한 데이터를 내가 필요할 때마다 요청해서 받는 게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어차피 필요한 데이터라고 가정이 되어있다면 프로그램을 시작할 때부터 데이터를 자동으로 나에게 흘러 들어올 수 있도록 파이프 작업을 해놓는 의미이기도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그러면 내가 다른 작업을 하면서도 데이터가 들어오면 그것에 대한 처리만 할 수 있게 되고 요청해서 받지 않을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31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제가 여기 나와있는 것 이외의 서비스에서 카드가 결제 되었다고 연락이 오면 그것은 제가 피싱 당해서 제 데이터가 유출이 된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구독을 신청한 건 위의 서비스들이니까요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이런 구독이 없었다면 제가 매번 결제를 직접 위 서비스들을 </a:t>
            </a:r>
            <a:r>
              <a:rPr lang="ko-KR" altLang="en-US" baseline="0" dirty="0" err="1" smtClean="0"/>
              <a:t>결제일마다</a:t>
            </a:r>
            <a:r>
              <a:rPr lang="ko-KR" altLang="en-US" baseline="0" dirty="0" smtClean="0"/>
              <a:t> 결제를 해야할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그런 서비스가 많아질 수록 저는 각기 다른 서비스들의 </a:t>
            </a:r>
            <a:r>
              <a:rPr lang="ko-KR" altLang="en-US" baseline="0" dirty="0" err="1" smtClean="0"/>
              <a:t>결제일마다</a:t>
            </a:r>
            <a:r>
              <a:rPr lang="ko-KR" altLang="en-US" baseline="0" dirty="0" smtClean="0"/>
              <a:t> 너무 힘들 것입니다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또한 제가 신청한 이외의 서비스가 맘대로 저한테 결제를 요구해서도 안됩니다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먼저 구독을 신청하지 않았기 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그럼 이 당연한 소리를 왜 </a:t>
            </a:r>
            <a:r>
              <a:rPr lang="ko-KR" altLang="en-US" baseline="0" dirty="0" err="1" smtClean="0"/>
              <a:t>자꾸하냐면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6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6949063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881528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+mj-ea"/>
                <a:ea typeface="+mj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3845576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818873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1189392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3438738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n-ea"/>
                <a:ea typeface="+mn-ea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ea"/>
          <a:ea typeface="+mj-ea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hyperlink" Target="https://cactus.tistory.com/306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unsplash.com/ko/%EC%82%AC%EC%A7%84/%EB%B3%B4%EB%9D%BC%EC%83%89-%EA%B8%80%EC%9E%90%EA%B0%80-%EC%83%88%EA%B2%A8%EC%A7%84-%ED%9D%B0%EC%83%89-%EC%A3%BC%EC%82%AC%EC%9C%84-xgcCGDGIcfY?utm_content=creditCopyText&amp;utm_medium=referral&amp;utm_source=unsplash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unsplash.com/ko/@rubaitulazad?utm_content=creditCopyText&amp;utm_medium=referral&amp;utm_source=unsplash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github.com/naver/d2codingfont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ivex.io/documentation/operator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omnibs/6b2cbdba2685693448ee6779736a00c2#101-rx-samples-in-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39.png"/><Relationship Id="rId17" Type="http://schemas.openxmlformats.org/officeDocument/2006/relationships/image" Target="../media/image30.svg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22.svg"/><Relationship Id="rId1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0.svg"/><Relationship Id="rId3" Type="http://schemas.openxmlformats.org/officeDocument/2006/relationships/image" Target="../media/image32.svg"/><Relationship Id="rId7" Type="http://schemas.openxmlformats.org/officeDocument/2006/relationships/image" Target="../media/image14.svg"/><Relationship Id="rId12" Type="http://schemas.openxmlformats.org/officeDocument/2006/relationships/image" Target="../media/image46.png"/><Relationship Id="rId17" Type="http://schemas.openxmlformats.org/officeDocument/2006/relationships/image" Target="../media/image44.svg"/><Relationship Id="rId2" Type="http://schemas.openxmlformats.org/officeDocument/2006/relationships/image" Target="../media/image42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5" Type="http://schemas.openxmlformats.org/officeDocument/2006/relationships/image" Target="../media/image42.sv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36.svg"/><Relationship Id="rId1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2.png"/><Relationship Id="rId17" Type="http://schemas.openxmlformats.org/officeDocument/2006/relationships/image" Target="../media/image58.svg"/><Relationship Id="rId2" Type="http://schemas.openxmlformats.org/officeDocument/2006/relationships/image" Target="../media/image49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6.sv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2.svg"/><Relationship Id="rId1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0.sv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61.png"/><Relationship Id="rId17" Type="http://schemas.openxmlformats.org/officeDocument/2006/relationships/image" Target="../media/image74.svg"/><Relationship Id="rId2" Type="http://schemas.openxmlformats.org/officeDocument/2006/relationships/image" Target="../media/image56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66.svg"/><Relationship Id="rId1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5" Type="http://schemas.openxmlformats.org/officeDocument/2006/relationships/image" Target="../media/image78.svg"/><Relationship Id="rId4" Type="http://schemas.openxmlformats.org/officeDocument/2006/relationships/image" Target="../media/image65.png"/><Relationship Id="rId9" Type="http://schemas.openxmlformats.org/officeDocument/2006/relationships/image" Target="../media/image8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5EAD4E37-FBEF-4DAB-AC85-966784AB5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2906" b="2906"/>
          <a:stretch/>
        </p:blipFill>
        <p:spPr bwMode="auto">
          <a:xfrm>
            <a:off x="1382825" y="0"/>
            <a:ext cx="10809175" cy="68579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0" name="Rectangle 7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72">
            <a:extLst>
              <a:ext uri="{FF2B5EF4-FFF2-40B4-BE49-F238E27FC236}">
                <a16:creationId xmlns:a16="http://schemas.microsoft.com/office/drawing/2014/main" id="{1D91AA4D-F6A7-46B1-A9B2-B4C86D3211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chemeClr val="tx1">
                  <a:lumMod val="95000"/>
                  <a:lumOff val="5000"/>
                </a:schemeClr>
              </a:gs>
              <a:gs pos="7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E77AD-BD19-43D0-A6C5-B03C9B4A590C}"/>
              </a:ext>
            </a:extLst>
          </p:cNvPr>
          <p:cNvSpPr txBox="1"/>
          <p:nvPr/>
        </p:nvSpPr>
        <p:spPr>
          <a:xfrm>
            <a:off x="6666335" y="213022"/>
            <a:ext cx="5357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This presentation uses the </a:t>
            </a:r>
            <a:r>
              <a:rPr lang="en-US" altLang="ko-KR" sz="1200" b="0" i="0" dirty="0" err="1">
                <a:solidFill>
                  <a:schemeClr val="accent2"/>
                </a:solidFill>
                <a:effectLst/>
                <a:latin typeface="+mn-ea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Pretendard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and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D2Coding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 font.</a:t>
            </a:r>
            <a:b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</a:b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Photo</a:t>
            </a:r>
            <a:r>
              <a:rPr lang="ko-KR" altLang="en-US" sz="1200" b="0" i="0" dirty="0">
                <a:solidFill>
                  <a:schemeClr val="accent2"/>
                </a:solidFill>
                <a:effectLst/>
                <a:latin typeface="+mn-ea"/>
              </a:rPr>
              <a:t> </a:t>
            </a:r>
            <a:r>
              <a:rPr lang="en-US" altLang="ko-KR" sz="1200" b="0" i="0" dirty="0">
                <a:solidFill>
                  <a:schemeClr val="accent2"/>
                </a:solidFill>
                <a:effectLst/>
                <a:latin typeface="+mn-ea"/>
              </a:rPr>
              <a:t>by </a:t>
            </a:r>
            <a:r>
              <a:rPr lang="en-US" altLang="ko-KR" sz="1200" dirty="0" err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Rubaitul</a:t>
            </a:r>
            <a:r>
              <a:rPr lang="en-US" altLang="ko-KR" sz="1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Azad</a:t>
            </a:r>
            <a:r>
              <a:rPr lang="en-US" altLang="ko-KR" sz="1200" dirty="0">
                <a:solidFill>
                  <a:schemeClr val="accent2"/>
                </a:solidFill>
              </a:rPr>
              <a:t> on </a:t>
            </a:r>
            <a:r>
              <a:rPr lang="en-US" altLang="ko-KR" sz="1200" dirty="0" err="1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altLang="ko-KR" sz="1200" b="0" i="0" dirty="0">
              <a:solidFill>
                <a:schemeClr val="accent2"/>
              </a:solidFill>
              <a:effectLst/>
              <a:latin typeface="+mn-ea"/>
            </a:endParaRPr>
          </a:p>
        </p:txBody>
      </p:sp>
      <p:pic>
        <p:nvPicPr>
          <p:cNvPr id="21" name="Picture 2" descr="닷넷데브">
            <a:extLst>
              <a:ext uri="{FF2B5EF4-FFF2-40B4-BE49-F238E27FC236}">
                <a16:creationId xmlns:a16="http://schemas.microsoft.com/office/drawing/2014/main" id="{CBE166B5-2BCE-4315-9AD8-12A6B7BA3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56" y="5590131"/>
            <a:ext cx="1163019" cy="10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6C6CC4-722B-4CF0-B645-6827064A0966}"/>
              </a:ext>
            </a:extLst>
          </p:cNvPr>
          <p:cNvGrpSpPr/>
          <p:nvPr/>
        </p:nvGrpSpPr>
        <p:grpSpPr>
          <a:xfrm>
            <a:off x="635234" y="674687"/>
            <a:ext cx="5143893" cy="5088488"/>
            <a:chOff x="635234" y="443854"/>
            <a:chExt cx="5143893" cy="50884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707DDB-0F03-4BBB-8190-80C675274F6E}"/>
                </a:ext>
              </a:extLst>
            </p:cNvPr>
            <p:cNvSpPr txBox="1"/>
            <p:nvPr/>
          </p:nvSpPr>
          <p:spPr>
            <a:xfrm>
              <a:off x="635234" y="4405799"/>
              <a:ext cx="514389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+mj-ea"/>
                  <a:ea typeface="+mj-ea"/>
                </a:rPr>
                <a:t>.NET Conf 2024 x Seoul</a:t>
              </a:r>
              <a:endParaRPr lang="ko-KR" altLang="en-US" sz="3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03517-929E-4DB5-917E-A2E3975C6D38}"/>
                </a:ext>
              </a:extLst>
            </p:cNvPr>
            <p:cNvSpPr txBox="1"/>
            <p:nvPr/>
          </p:nvSpPr>
          <p:spPr>
            <a:xfrm>
              <a:off x="635234" y="5255343"/>
              <a:ext cx="5143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Empowering Tomorrow - Full Stack, AI Enhanced, Developer Focused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2851B97-1668-4048-AD32-FB14AF6196A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34" y="5078830"/>
              <a:ext cx="514389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869BE7-3414-4990-9A0C-2BB1737D8639}"/>
                </a:ext>
              </a:extLst>
            </p:cNvPr>
            <p:cNvSpPr/>
            <p:nvPr/>
          </p:nvSpPr>
          <p:spPr>
            <a:xfrm>
              <a:off x="635234" y="443854"/>
              <a:ext cx="722225" cy="15003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C0C1D86-8826-556D-FFE7-ECC9B2868F0A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7E432D-5FB5-7D8F-1396-4B73F5A88DD5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021866B-28AB-1304-0980-7EB6DEE65DB4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026" name="Picture 2" descr="Amazon Web Services">
                <a:extLst>
                  <a:ext uri="{FF2B5EF4-FFF2-40B4-BE49-F238E27FC236}">
                    <a16:creationId xmlns:a16="http://schemas.microsoft.com/office/drawing/2014/main" id="{2259EE18-50B4-3309-5E7B-7ADC0AE336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4" descr="Elastic">
                <a:extLst>
                  <a:ext uri="{FF2B5EF4-FFF2-40B4-BE49-F238E27FC236}">
                    <a16:creationId xmlns:a16="http://schemas.microsoft.com/office/drawing/2014/main" id="{E8CDED48-820B-0E99-F924-1D89C02CDE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6" descr="Infragistics">
                <a:extLst>
                  <a:ext uri="{FF2B5EF4-FFF2-40B4-BE49-F238E27FC236}">
                    <a16:creationId xmlns:a16="http://schemas.microsoft.com/office/drawing/2014/main" id="{F074A7C7-2CE4-2623-1201-221E9A41D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ouchbase">
                <a:extLst>
                  <a:ext uri="{FF2B5EF4-FFF2-40B4-BE49-F238E27FC236}">
                    <a16:creationId xmlns:a16="http://schemas.microsoft.com/office/drawing/2014/main" id="{16BCEB48-E61B-6BBA-3E19-2A0DFC6F59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Microsoft MVP Program">
                <a:extLst>
                  <a:ext uri="{FF2B5EF4-FFF2-40B4-BE49-F238E27FC236}">
                    <a16:creationId xmlns:a16="http://schemas.microsoft.com/office/drawing/2014/main" id="{89CADB32-84F8-22E5-CEB2-379CC2FB4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그림 5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83DC2794-6488-3CE1-B804-20A576D79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79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884727" cy="4351338"/>
          </a:xfrm>
          <a:prstGeom prst="rect">
            <a:avLst/>
          </a:prstGeom>
        </p:spPr>
      </p:pic>
      <p:pic>
        <p:nvPicPr>
          <p:cNvPr id="1026" name="Picture 2" descr="Save $10 on Your First Year of Disney Plus Subscription | TechNad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9" y="2641714"/>
            <a:ext cx="4354285" cy="244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 2"/>
          <p:cNvSpPr/>
          <p:nvPr/>
        </p:nvSpPr>
        <p:spPr>
          <a:xfrm rot="5400000">
            <a:off x="6252362" y="3254036"/>
            <a:ext cx="457200" cy="12246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80514" y="5301343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나도 여기 껴줘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내가 스스로 </a:t>
            </a:r>
            <a:r>
              <a:rPr lang="ko-KR" altLang="en-US" dirty="0" err="1" smtClean="0"/>
              <a:t>결제할께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99513" y="5881019"/>
            <a:ext cx="459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아니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내가 신청을 안했는데 </a:t>
            </a:r>
            <a:r>
              <a:rPr lang="ko-KR" altLang="en-US" dirty="0" err="1" smtClean="0">
                <a:solidFill>
                  <a:schemeClr val="accent4">
                    <a:lumMod val="75000"/>
                  </a:schemeClr>
                </a:solidFill>
              </a:rPr>
              <a:t>니</a:t>
            </a:r>
            <a:r>
              <a:rPr lang="ko-KR" altLang="en-US" dirty="0" smtClean="0">
                <a:solidFill>
                  <a:schemeClr val="accent4">
                    <a:lumMod val="75000"/>
                  </a:schemeClr>
                </a:solidFill>
              </a:rPr>
              <a:t> 맘대로 결제한다고</a:t>
            </a:r>
            <a:r>
              <a:rPr lang="en-US" altLang="ko-KR" dirty="0" smtClean="0">
                <a:solidFill>
                  <a:schemeClr val="accent4">
                    <a:lumMod val="75000"/>
                  </a:schemeClr>
                </a:solidFill>
              </a:rPr>
              <a:t>?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8" name="내용 개체 틀 6"/>
          <p:cNvSpPr>
            <a:spLocks noGrp="1"/>
          </p:cNvSpPr>
          <p:nvPr>
            <p:ph sz="half" idx="2"/>
          </p:nvPr>
        </p:nvSpPr>
        <p:spPr>
          <a:xfrm>
            <a:off x="1534885" y="1690689"/>
            <a:ext cx="3668486" cy="3595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8000" dirty="0" smtClean="0"/>
              <a:t>구독</a:t>
            </a:r>
            <a:endParaRPr lang="ko-KR" altLang="en-US" sz="8000" dirty="0"/>
          </a:p>
        </p:txBody>
      </p:sp>
      <p:sp>
        <p:nvSpPr>
          <p:cNvPr id="10" name="내용 개체 틀 6"/>
          <p:cNvSpPr>
            <a:spLocks noGrp="1"/>
          </p:cNvSpPr>
          <p:nvPr>
            <p:ph sz="half" idx="2"/>
          </p:nvPr>
        </p:nvSpPr>
        <p:spPr>
          <a:xfrm>
            <a:off x="6727371" y="1690688"/>
            <a:ext cx="3668486" cy="3595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ko-KR" altLang="en-US" sz="8000" dirty="0" smtClean="0"/>
              <a:t>전파</a:t>
            </a:r>
            <a:endParaRPr lang="ko-KR" altLang="en-US" sz="8000" dirty="0"/>
          </a:p>
        </p:txBody>
      </p:sp>
      <p:pic>
        <p:nvPicPr>
          <p:cNvPr id="2050" name="Picture 2" descr="https://www.devopsschool.com/blog/wp-content/uploads/2022/02/apache-kafk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09" y="5497098"/>
            <a:ext cx="2175381" cy="12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is: What, Why, How - Ivo's Blog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569" y="5435092"/>
            <a:ext cx="2650671" cy="88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38875" y="6263455"/>
            <a:ext cx="13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PUBSUB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95" y="5259862"/>
            <a:ext cx="1842277" cy="14273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033" y="5335362"/>
            <a:ext cx="1457325" cy="1276350"/>
          </a:xfrm>
          <a:prstGeom prst="rect">
            <a:avLst/>
          </a:prstGeom>
        </p:spPr>
      </p:pic>
      <p:pic>
        <p:nvPicPr>
          <p:cNvPr id="2054" name="Picture 6" descr="Best Message Queue (MQ) Software in 2021 - The Iron.io B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310" y="5637526"/>
            <a:ext cx="2241701" cy="67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  <a:ea typeface="+mj-ea"/>
              </a:rPr>
              <a:t>Reactive Extensions </a:t>
            </a:r>
            <a:r>
              <a:rPr lang="ko-KR" altLang="en-US" dirty="0" smtClean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9637" y="1978923"/>
            <a:ext cx="27527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8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  <a:ea typeface="+mj-ea"/>
              </a:rPr>
              <a:t>Reactive Extensions </a:t>
            </a:r>
            <a:r>
              <a:rPr lang="ko-KR" altLang="en-US" dirty="0" smtClean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113" y="1690688"/>
            <a:ext cx="9779773" cy="48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8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  <a:ea typeface="+mj-ea"/>
              </a:rPr>
              <a:t>Reactive Extensions </a:t>
            </a:r>
            <a:r>
              <a:rPr lang="ko-KR" altLang="en-US" dirty="0" smtClean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831" y="1690688"/>
            <a:ext cx="6811893" cy="32192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61" y="4530633"/>
            <a:ext cx="4769747" cy="20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  <a:ea typeface="+mj-ea"/>
              </a:rPr>
              <a:t>Reactive Extensions </a:t>
            </a:r>
            <a:r>
              <a:rPr lang="ko-KR" altLang="en-US" dirty="0" smtClean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06629"/>
            <a:ext cx="10515600" cy="27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9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  <a:ea typeface="+mj-ea"/>
              </a:rPr>
              <a:t>Reactive Extensions </a:t>
            </a:r>
            <a:r>
              <a:rPr lang="ko-KR" altLang="en-US" dirty="0" smtClean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Rx</a:t>
            </a:r>
            <a:r>
              <a:rPr lang="ko-KR" altLang="en-US" dirty="0" smtClean="0"/>
              <a:t>의 메서드들을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라고 표현합니다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>
                <a:hlinkClick r:id="rId3"/>
              </a:rPr>
              <a:t>https://reactivex.io/documentation/operators.html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문서에 </a:t>
            </a:r>
            <a:r>
              <a:rPr lang="en-US" altLang="ko-KR" dirty="0" smtClean="0"/>
              <a:t>Rx</a:t>
            </a:r>
            <a:r>
              <a:rPr lang="ko-KR" altLang="en-US" dirty="0" smtClean="0"/>
              <a:t>의 모든 연산자에 대해 서술되고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Rx</a:t>
            </a:r>
            <a:r>
              <a:rPr lang="ko-KR" altLang="en-US" dirty="0" smtClean="0"/>
              <a:t>는 공통의 패턴이기 때문에 </a:t>
            </a:r>
            <a:r>
              <a:rPr lang="ko-KR" altLang="en-US" dirty="0" err="1" smtClean="0"/>
              <a:t>언어들끼리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Operator </a:t>
            </a:r>
            <a:r>
              <a:rPr lang="ko-KR" altLang="en-US" dirty="0" smtClean="0"/>
              <a:t>이름이 비슷합니다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gist.github.com/omnibs/6b2cbdba2685693448ee6779736a00c2#101-rx-samples-in-c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860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ReactiveX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문서 보는 방법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09615"/>
            <a:ext cx="5181600" cy="338335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3081" y="1825625"/>
            <a:ext cx="38198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ea"/>
                <a:ea typeface="+mj-ea"/>
              </a:rPr>
              <a:t>ReactiveX</a:t>
            </a:r>
            <a:r>
              <a:rPr lang="en-US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문서 보는 방법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80867"/>
            <a:ext cx="5181600" cy="3440853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64299" y="1825625"/>
            <a:ext cx="39974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  <a:ea typeface="+mj-ea"/>
              </a:rPr>
              <a:t>Reactive Extensions </a:t>
            </a:r>
            <a:r>
              <a:rPr lang="ko-KR" altLang="en-US" dirty="0" smtClean="0"/>
              <a:t>에 대한 소개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8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데이터 마술사</a:t>
            </a:r>
            <a:r>
              <a:rPr lang="en-US" altLang="ko-KR" dirty="0" smtClean="0">
                <a:latin typeface="+mj-ea"/>
                <a:ea typeface="+mj-ea"/>
              </a:rPr>
              <a:t>: LINQ </a:t>
            </a:r>
            <a:r>
              <a:rPr lang="ko-KR" altLang="en-US" dirty="0" smtClean="0">
                <a:latin typeface="+mj-ea"/>
                <a:ea typeface="+mj-ea"/>
              </a:rPr>
              <a:t>의 친구 </a:t>
            </a:r>
            <a:r>
              <a:rPr lang="en-US" altLang="ko-KR" dirty="0" smtClean="0"/>
              <a:t>Reactive Extensions!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이상준</a:t>
            </a:r>
            <a:endParaRPr lang="en-US" altLang="ko-KR" dirty="0">
              <a:latin typeface="+mj-ea"/>
              <a:ea typeface="+mj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C2A4AF-E4D0-B706-3E8D-43D4ECA6B4AF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05CA3E-38DC-2B34-6AA2-9D9C6BB9BDE0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428E0CF-F35A-B7D3-FAFF-ECEB25BA6502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8" name="Picture 2" descr="Amazon Web Services">
                <a:extLst>
                  <a:ext uri="{FF2B5EF4-FFF2-40B4-BE49-F238E27FC236}">
                    <a16:creationId xmlns:a16="http://schemas.microsoft.com/office/drawing/2014/main" id="{58662743-CA49-4FE7-A4BC-1E48325D93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Elastic">
                <a:extLst>
                  <a:ext uri="{FF2B5EF4-FFF2-40B4-BE49-F238E27FC236}">
                    <a16:creationId xmlns:a16="http://schemas.microsoft.com/office/drawing/2014/main" id="{FAD3226C-56D3-A0AE-BD41-927789F07D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Infragistics">
                <a:extLst>
                  <a:ext uri="{FF2B5EF4-FFF2-40B4-BE49-F238E27FC236}">
                    <a16:creationId xmlns:a16="http://schemas.microsoft.com/office/drawing/2014/main" id="{5A760526-FDE7-710D-D6A6-4DEF2EAEA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Couchbase">
                <a:extLst>
                  <a:ext uri="{FF2B5EF4-FFF2-40B4-BE49-F238E27FC236}">
                    <a16:creationId xmlns:a16="http://schemas.microsoft.com/office/drawing/2014/main" id="{9DFE5B90-DBE4-BA41-3A5B-16B1E2B53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Microsoft MVP Program">
                <a:extLst>
                  <a:ext uri="{FF2B5EF4-FFF2-40B4-BE49-F238E27FC236}">
                    <a16:creationId xmlns:a16="http://schemas.microsoft.com/office/drawing/2014/main" id="{3E79411A-4E95-4667-B73C-D4A0DD1CEC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612A0493-1E67-5BF8-C283-6CCF4F975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Single Column Slide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226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Dual Column Slide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+mn-ea"/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993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Demonstration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Summary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Announcement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Topic 1</a:t>
            </a:r>
          </a:p>
          <a:p>
            <a:r>
              <a:rPr lang="en-US" altLang="ko-KR" dirty="0">
                <a:latin typeface="+mj-ea"/>
                <a:ea typeface="+mj-ea"/>
              </a:rPr>
              <a:t>Topic 2</a:t>
            </a:r>
          </a:p>
          <a:p>
            <a:r>
              <a:rPr lang="en-US" altLang="ko-KR" dirty="0">
                <a:latin typeface="+mj-ea"/>
                <a:ea typeface="+mj-ea"/>
              </a:rPr>
              <a:t>Topic 3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Thank you!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EB4FEA8-562E-478C-CF27-22B5C0C52D7E}"/>
              </a:ext>
            </a:extLst>
          </p:cNvPr>
          <p:cNvGrpSpPr/>
          <p:nvPr/>
        </p:nvGrpSpPr>
        <p:grpSpPr>
          <a:xfrm>
            <a:off x="-9237" y="6123709"/>
            <a:ext cx="9005455" cy="743528"/>
            <a:chOff x="-1" y="6114473"/>
            <a:chExt cx="9005455" cy="7435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222122-AEBC-B3F5-A2CF-10C289D52E57}"/>
                </a:ext>
              </a:extLst>
            </p:cNvPr>
            <p:cNvSpPr/>
            <p:nvPr/>
          </p:nvSpPr>
          <p:spPr>
            <a:xfrm>
              <a:off x="-1" y="6114473"/>
              <a:ext cx="9005455" cy="74352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Presented by </a:t>
              </a:r>
              <a:endParaRPr lang="ko-KR" alt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FAC36BA-9618-7C81-C778-7F630DF06F19}"/>
                </a:ext>
              </a:extLst>
            </p:cNvPr>
            <p:cNvGrpSpPr/>
            <p:nvPr/>
          </p:nvGrpSpPr>
          <p:grpSpPr>
            <a:xfrm>
              <a:off x="1512045" y="6247755"/>
              <a:ext cx="4255126" cy="567018"/>
              <a:chOff x="1524000" y="5988623"/>
              <a:chExt cx="6550130" cy="872839"/>
            </a:xfrm>
          </p:grpSpPr>
          <p:pic>
            <p:nvPicPr>
              <p:cNvPr id="17" name="Picture 2" descr="Amazon Web Services">
                <a:extLst>
                  <a:ext uri="{FF2B5EF4-FFF2-40B4-BE49-F238E27FC236}">
                    <a16:creationId xmlns:a16="http://schemas.microsoft.com/office/drawing/2014/main" id="{D2919179-7805-4053-92FA-4CE8825D6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6016333"/>
                <a:ext cx="1089891" cy="817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Elastic">
                <a:extLst>
                  <a:ext uri="{FF2B5EF4-FFF2-40B4-BE49-F238E27FC236}">
                    <a16:creationId xmlns:a16="http://schemas.microsoft.com/office/drawing/2014/main" id="{FA3B7F18-07BD-682C-9A41-2C2F6EC2F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3065" y="6047506"/>
                <a:ext cx="1006764" cy="7550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Infragistics">
                <a:extLst>
                  <a:ext uri="{FF2B5EF4-FFF2-40B4-BE49-F238E27FC236}">
                    <a16:creationId xmlns:a16="http://schemas.microsoft.com/office/drawing/2014/main" id="{4EE90E96-54C4-27CC-D5F9-5DAEE9EDF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9003" y="6047505"/>
                <a:ext cx="1006765" cy="755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Couchbase">
                <a:extLst>
                  <a:ext uri="{FF2B5EF4-FFF2-40B4-BE49-F238E27FC236}">
                    <a16:creationId xmlns:a16="http://schemas.microsoft.com/office/drawing/2014/main" id="{2B3A6509-6FBA-42E5-1D3C-20B99DA84C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942" y="6044042"/>
                <a:ext cx="1016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Microsoft MVP Program">
                <a:extLst>
                  <a:ext uri="{FF2B5EF4-FFF2-40B4-BE49-F238E27FC236}">
                    <a16:creationId xmlns:a16="http://schemas.microsoft.com/office/drawing/2014/main" id="{D4C19AEE-D522-2913-D528-03EB727EF2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0116" y="6044042"/>
                <a:ext cx="762000" cy="76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그림 21" descr="텍스트, 폰트, 그래픽, 원이(가) 표시된 사진&#10;&#10;자동 생성된 설명">
                <a:extLst>
                  <a:ext uri="{FF2B5EF4-FFF2-40B4-BE49-F238E27FC236}">
                    <a16:creationId xmlns:a16="http://schemas.microsoft.com/office/drawing/2014/main" id="{D6F86566-ACD3-E64C-0525-3D4A2AEFF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1291" y="5988623"/>
                <a:ext cx="872839" cy="872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9421" y="1690688"/>
            <a:ext cx="4884727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2547824"/>
            <a:ext cx="4724400" cy="1200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0" y="3866357"/>
            <a:ext cx="472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Reactive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ReactiveX</a:t>
            </a: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Rx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시리얼 통신 </a:t>
            </a:r>
            <a:r>
              <a:rPr lang="en-US" altLang="ko-KR" sz="2400" dirty="0" smtClean="0"/>
              <a:t>TX RX </a:t>
            </a:r>
            <a:r>
              <a:rPr lang="ko-KR" altLang="en-US" sz="2400" dirty="0" smtClean="0">
                <a:solidFill>
                  <a:srgbClr val="FF0000"/>
                </a:solidFill>
              </a:rPr>
              <a:t>아님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React.js </a:t>
            </a:r>
            <a:r>
              <a:rPr lang="ko-KR" altLang="en-US" sz="2400" dirty="0" smtClean="0">
                <a:solidFill>
                  <a:srgbClr val="FF0000"/>
                </a:solidFill>
              </a:rPr>
              <a:t>아님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렉서스 </a:t>
            </a:r>
            <a:r>
              <a:rPr lang="en-US" altLang="ko-KR" sz="2400" dirty="0" smtClean="0"/>
              <a:t>RX </a:t>
            </a:r>
            <a:r>
              <a:rPr lang="ko-KR" altLang="en-US" sz="2400" dirty="0" smtClean="0">
                <a:solidFill>
                  <a:srgbClr val="FF0000"/>
                </a:solidFill>
              </a:rPr>
              <a:t>아님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786868" y="2830286"/>
            <a:ext cx="2577193" cy="21662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9343" y="2830286"/>
            <a:ext cx="2577193" cy="2166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44393" y="2623458"/>
            <a:ext cx="4746171" cy="2579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89" y="3710668"/>
            <a:ext cx="1181100" cy="476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602" y="3680051"/>
            <a:ext cx="2371725" cy="466725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7" idx="3"/>
            <a:endCxn id="10" idx="1"/>
          </p:cNvCxnSpPr>
          <p:nvPr/>
        </p:nvCxnSpPr>
        <p:spPr>
          <a:xfrm>
            <a:off x="3306536" y="3913415"/>
            <a:ext cx="480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" idx="3"/>
            <a:endCxn id="8" idx="1"/>
          </p:cNvCxnSpPr>
          <p:nvPr/>
        </p:nvCxnSpPr>
        <p:spPr>
          <a:xfrm>
            <a:off x="6364061" y="3913415"/>
            <a:ext cx="480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765" y="3653518"/>
            <a:ext cx="42957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3825"/>
            <a:ext cx="10515600" cy="2212975"/>
          </a:xfrm>
        </p:spPr>
        <p:txBody>
          <a:bodyPr/>
          <a:lstStyle/>
          <a:p>
            <a:r>
              <a:rPr lang="en-US" dirty="0" smtClean="0"/>
              <a:t>Private void </a:t>
            </a:r>
            <a:r>
              <a:rPr lang="en-US" dirty="0" err="1" smtClean="0"/>
              <a:t>ButtonEvent_Click</a:t>
            </a:r>
            <a:r>
              <a:rPr lang="en-US" dirty="0" smtClean="0"/>
              <a:t>(</a:t>
            </a:r>
            <a:r>
              <a:rPr lang="en-US" dirty="0" smtClean="0"/>
              <a:t>object sender, </a:t>
            </a:r>
            <a:r>
              <a:rPr lang="en-US" dirty="0" err="1" smtClean="0"/>
              <a:t>EventArgs</a:t>
            </a:r>
            <a:r>
              <a:rPr lang="en-US" dirty="0" smtClean="0"/>
              <a:t> e)</a:t>
            </a:r>
          </a:p>
          <a:p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textBox11.Text = “</a:t>
            </a:r>
            <a:r>
              <a:rPr lang="ko-KR" altLang="en-US" dirty="0" smtClean="0"/>
              <a:t>데이터 입력</a:t>
            </a:r>
            <a:r>
              <a:rPr lang="en-US" dirty="0" smtClean="0"/>
              <a:t>”;</a:t>
            </a:r>
            <a:endParaRPr lang="en-US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/>
              <a:t>}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 rot="5400000">
            <a:off x="4133850" y="3448049"/>
            <a:ext cx="440872" cy="2111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396343" y="3657599"/>
            <a:ext cx="772886" cy="4735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10201" y="4319297"/>
            <a:ext cx="383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데이터를 코드로 직접 찔러 넣어줘야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2939"/>
            <a:ext cx="10515600" cy="89569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&lt;!–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 컨텍스트가 위에 있다고 치고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endParaRPr lang="en-US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TextBox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Text={Binding </a:t>
            </a:r>
            <a:r>
              <a:rPr lang="ko-KR" altLang="en-US" dirty="0" err="1" smtClean="0"/>
              <a:t>바인딩패스</a:t>
            </a:r>
            <a:r>
              <a:rPr lang="en-US" altLang="ko-KR" dirty="0" smtClean="0"/>
              <a:t>}/&gt;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1822677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XAML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133511"/>
            <a:ext cx="10515600" cy="174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public partial class VM : </a:t>
            </a:r>
            <a:r>
              <a:rPr lang="en-US" dirty="0" err="1" smtClean="0"/>
              <a:t>ObservableObject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[</a:t>
            </a:r>
            <a:r>
              <a:rPr lang="en-US" dirty="0" err="1" smtClean="0"/>
              <a:t>ObservableProperty</a:t>
            </a:r>
            <a:r>
              <a:rPr lang="en-US" dirty="0" smtClean="0"/>
              <a:t>] public string </a:t>
            </a:r>
            <a:r>
              <a:rPr lang="ko-KR" altLang="en-US" dirty="0" err="1" smtClean="0"/>
              <a:t>바인딩패스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{ get; set; }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3673250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ViewModel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6771"/>
            <a:ext cx="10515600" cy="4419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Private void </a:t>
            </a:r>
            <a:r>
              <a:rPr lang="en-US" dirty="0" err="1" smtClean="0"/>
              <a:t>ButtonEvent_Click</a:t>
            </a:r>
            <a:r>
              <a:rPr lang="en-US" dirty="0" smtClean="0"/>
              <a:t>(</a:t>
            </a:r>
            <a:r>
              <a:rPr lang="en-US" dirty="0" smtClean="0"/>
              <a:t>object sender, </a:t>
            </a:r>
            <a:r>
              <a:rPr lang="en-US" dirty="0" err="1" smtClean="0"/>
              <a:t>EventArgs</a:t>
            </a:r>
            <a:r>
              <a:rPr lang="en-US" dirty="0" smtClean="0"/>
              <a:t> e)</a:t>
            </a:r>
          </a:p>
          <a:p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textBox1.Text = “</a:t>
            </a:r>
            <a:r>
              <a:rPr lang="ko-KR" altLang="en-US" dirty="0" smtClean="0"/>
              <a:t>데이터 입력</a:t>
            </a:r>
            <a:r>
              <a:rPr lang="en-US" dirty="0" smtClean="0"/>
              <a:t>”;</a:t>
            </a:r>
          </a:p>
          <a:p>
            <a:r>
              <a:rPr lang="en-US" altLang="ko-KR" dirty="0" smtClean="0"/>
              <a:t>    textBox2.Text </a:t>
            </a:r>
            <a:r>
              <a:rPr lang="en-US" altLang="ko-KR" dirty="0"/>
              <a:t>= “</a:t>
            </a:r>
            <a:r>
              <a:rPr lang="ko-KR" altLang="en-US" dirty="0"/>
              <a:t>데이터 입력</a:t>
            </a:r>
            <a:r>
              <a:rPr lang="en-US" altLang="ko-KR" dirty="0" smtClean="0"/>
              <a:t>”;</a:t>
            </a:r>
          </a:p>
          <a:p>
            <a:r>
              <a:rPr lang="en-US" altLang="ko-KR" dirty="0" smtClean="0"/>
              <a:t>    textBox3.Text </a:t>
            </a:r>
            <a:r>
              <a:rPr lang="en-US" altLang="ko-KR" dirty="0"/>
              <a:t>= “</a:t>
            </a:r>
            <a:r>
              <a:rPr lang="ko-KR" altLang="en-US" dirty="0"/>
              <a:t>데이터 입력</a:t>
            </a:r>
            <a:r>
              <a:rPr lang="en-US" altLang="ko-KR" dirty="0" smtClean="0"/>
              <a:t>”;</a:t>
            </a:r>
          </a:p>
          <a:p>
            <a:r>
              <a:rPr lang="en-US" altLang="ko-KR" dirty="0" smtClean="0"/>
              <a:t>    textBox4.Text </a:t>
            </a:r>
            <a:r>
              <a:rPr lang="en-US" altLang="ko-KR" dirty="0"/>
              <a:t>= “</a:t>
            </a:r>
            <a:r>
              <a:rPr lang="ko-KR" altLang="en-US" dirty="0"/>
              <a:t>데이터 입력</a:t>
            </a:r>
            <a:r>
              <a:rPr lang="en-US" altLang="ko-KR" dirty="0" smtClean="0"/>
              <a:t>”;</a:t>
            </a:r>
          </a:p>
          <a:p>
            <a:r>
              <a:rPr lang="en-US" altLang="ko-KR" dirty="0" smtClean="0"/>
              <a:t>    textBox5.Text </a:t>
            </a:r>
            <a:r>
              <a:rPr lang="en-US" altLang="ko-KR" dirty="0"/>
              <a:t>= “</a:t>
            </a:r>
            <a:r>
              <a:rPr lang="ko-KR" altLang="en-US" dirty="0"/>
              <a:t>데이터 입력</a:t>
            </a:r>
            <a:r>
              <a:rPr lang="en-US" altLang="ko-KR" dirty="0" smtClean="0"/>
              <a:t>”;</a:t>
            </a:r>
          </a:p>
          <a:p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//…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밑으로도 많을 예정</a:t>
            </a:r>
            <a:endParaRPr lang="en-US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/>
              <a:t>}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0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Sample Code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023387"/>
            <a:ext cx="4114800" cy="59089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&lt;!–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데이터 컨텍스트가 위에 있다고 치고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</a:t>
            </a:r>
            <a:endParaRPr lang="en-US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TextBox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Text={Binding </a:t>
            </a:r>
            <a:r>
              <a:rPr lang="ko-KR" altLang="en-US" dirty="0" err="1" smtClean="0"/>
              <a:t>바인딩패스</a:t>
            </a:r>
            <a:r>
              <a:rPr lang="en-US" altLang="ko-KR" dirty="0" smtClean="0"/>
              <a:t>}/&gt;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1719750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XAML1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359051"/>
            <a:ext cx="10515600" cy="460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ViewModel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3140017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&lt;!– </a:t>
            </a:r>
            <a:r>
              <a:rPr lang="ko-KR" altLang="en-US" smtClean="0"/>
              <a:t>데이터 컨텍스트가 위에 있다고 치고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endParaRPr lang="en-US" smtClean="0"/>
          </a:p>
          <a:p>
            <a:r>
              <a:rPr lang="en-US" smtClean="0"/>
              <a:t>&lt;TextBox Text={Binding </a:t>
            </a:r>
            <a:r>
              <a:rPr lang="ko-KR" altLang="en-US" smtClean="0"/>
              <a:t>바인딩패스</a:t>
            </a:r>
            <a:r>
              <a:rPr lang="en-US" altLang="ko-KR" smtClean="0"/>
              <a:t>}/&gt;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2836380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XAML3</a:t>
            </a:r>
            <a:endParaRPr 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3015344" y="2256375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15344" y="3371006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991601" y="2395863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28115" y="5645983"/>
            <a:ext cx="1763486" cy="4205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아래쪽 화살표 45"/>
          <p:cNvSpPr/>
          <p:nvPr/>
        </p:nvSpPr>
        <p:spPr>
          <a:xfrm rot="18388305">
            <a:off x="5835026" y="1766408"/>
            <a:ext cx="566057" cy="452956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아래쪽 화살표 46"/>
          <p:cNvSpPr/>
          <p:nvPr/>
        </p:nvSpPr>
        <p:spPr>
          <a:xfrm rot="1772110">
            <a:off x="8774050" y="3843656"/>
            <a:ext cx="566057" cy="194736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아래쪽 화살표 47"/>
          <p:cNvSpPr/>
          <p:nvPr/>
        </p:nvSpPr>
        <p:spPr>
          <a:xfrm rot="17787630">
            <a:off x="5416816" y="3054315"/>
            <a:ext cx="566057" cy="343178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아래쪽 화살표 48"/>
          <p:cNvSpPr/>
          <p:nvPr/>
        </p:nvSpPr>
        <p:spPr>
          <a:xfrm rot="1362679">
            <a:off x="8500021" y="2706938"/>
            <a:ext cx="566057" cy="2846694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762000" y="4819312"/>
            <a:ext cx="10515600" cy="174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public partial class VM : </a:t>
            </a:r>
            <a:r>
              <a:rPr lang="en-US" dirty="0" err="1" smtClean="0"/>
              <a:t>ObservableObject</a:t>
            </a:r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 [</a:t>
            </a:r>
            <a:r>
              <a:rPr lang="en-US" dirty="0" err="1" smtClean="0"/>
              <a:t>ObservableProperty</a:t>
            </a:r>
            <a:r>
              <a:rPr lang="en-US" dirty="0" smtClean="0"/>
              <a:t>] public string </a:t>
            </a:r>
            <a:r>
              <a:rPr lang="ko-KR" altLang="en-US" dirty="0" err="1" smtClean="0"/>
              <a:t>바인딩패스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{ get; set; }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2185641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&lt;!– </a:t>
            </a:r>
            <a:r>
              <a:rPr lang="ko-KR" altLang="en-US" smtClean="0"/>
              <a:t>데이터 컨텍스트가 위에 있다고 치고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endParaRPr lang="en-US" smtClean="0"/>
          </a:p>
          <a:p>
            <a:r>
              <a:rPr lang="en-US" smtClean="0"/>
              <a:t>&lt;TextBox Text={Binding </a:t>
            </a:r>
            <a:r>
              <a:rPr lang="ko-KR" altLang="en-US" smtClean="0"/>
              <a:t>바인딩패스</a:t>
            </a:r>
            <a:r>
              <a:rPr lang="en-US" altLang="ko-KR" smtClean="0"/>
              <a:t>}/&gt;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1882004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XAML2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3302271"/>
            <a:ext cx="4114800" cy="590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&lt;!– </a:t>
            </a:r>
            <a:r>
              <a:rPr lang="ko-KR" altLang="en-US" dirty="0" smtClean="0"/>
              <a:t>데이터 컨텍스트가 위에 있다고 치고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TextBox</a:t>
            </a:r>
            <a:r>
              <a:rPr lang="en-US" dirty="0" smtClean="0"/>
              <a:t> Text={Binding </a:t>
            </a:r>
            <a:r>
              <a:rPr lang="ko-KR" altLang="en-US" dirty="0" err="1" smtClean="0"/>
              <a:t>바인딩패스</a:t>
            </a:r>
            <a:r>
              <a:rPr lang="en-US" altLang="ko-KR" dirty="0" smtClean="0"/>
              <a:t>}/&gt;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 txBox="1">
            <a:spLocks/>
          </p:cNvSpPr>
          <p:nvPr/>
        </p:nvSpPr>
        <p:spPr>
          <a:xfrm>
            <a:off x="6760028" y="2998634"/>
            <a:ext cx="4114800" cy="30363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anose="020B0609020101020101" pitchFamily="49" charset="-12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XAML4</a:t>
            </a:r>
            <a:endParaRPr 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997044" y="3518007"/>
            <a:ext cx="1012370" cy="3126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45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+mj-ea"/>
                <a:ea typeface="+mj-ea"/>
              </a:rPr>
              <a:t>우리는 대 구독의 시대에 살고 있다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40" y="1829705"/>
            <a:ext cx="3714750" cy="56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61" y="1853518"/>
            <a:ext cx="2000250" cy="51435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2750453"/>
            <a:ext cx="11604172" cy="383540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public partial class VM : </a:t>
            </a:r>
            <a:r>
              <a:rPr 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ObservableRecipient</a:t>
            </a:r>
            <a:endParaRPr lang="en-US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public VM()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{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IsActive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= true;</a:t>
            </a: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}</a:t>
            </a:r>
          </a:p>
          <a:p>
            <a:pPr marL="0" indent="0">
              <a:buNone/>
            </a:pP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public void </a:t>
            </a:r>
            <a:r>
              <a:rPr 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SendMessage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() =&gt; </a:t>
            </a:r>
            <a:r>
              <a:rPr 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Messenger.Send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ValueChangedMessage</a:t>
            </a: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&lt;T&gt;&gt;();</a:t>
            </a:r>
          </a:p>
          <a:p>
            <a:pPr marL="0" indent="0">
              <a:buNone/>
            </a:pPr>
            <a:r>
              <a:rPr 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312229" y="5508171"/>
            <a:ext cx="2318657" cy="68580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80290" y="4984951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00"/>
                </a:solidFill>
              </a:rPr>
              <a:t>데이터 전파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1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NanumSquare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2279</Words>
  <Application>Microsoft Office PowerPoint</Application>
  <PresentationFormat>와이드스크린</PresentationFormat>
  <Paragraphs>347</Paragraphs>
  <Slides>36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36</vt:i4>
      </vt:variant>
    </vt:vector>
  </HeadingPairs>
  <TitlesOfParts>
    <vt:vector size="50" baseType="lpstr">
      <vt:lpstr>Open Sans</vt:lpstr>
      <vt:lpstr>맑은 고딕</vt:lpstr>
      <vt:lpstr>Arial</vt:lpstr>
      <vt:lpstr>Wingdings</vt:lpstr>
      <vt:lpstr>D2Coding</vt:lpstr>
      <vt:lpstr>Pretendard</vt:lpstr>
      <vt:lpstr>나눔스퀘어 ExtraBold</vt:lpstr>
      <vt:lpstr>Pretendard Black</vt:lpstr>
      <vt:lpstr>나눔스퀘어</vt:lpstr>
      <vt:lpstr>Consolas</vt:lpstr>
      <vt:lpstr>Calibri</vt:lpstr>
      <vt:lpstr>1_Office Theme</vt:lpstr>
      <vt:lpstr>3_Office Theme</vt:lpstr>
      <vt:lpstr>2_Office Theme</vt:lpstr>
      <vt:lpstr>PowerPoint 프레젠테이션</vt:lpstr>
      <vt:lpstr>데이터 마술사: LINQ 의 친구 Reactive Extensions!</vt:lpstr>
      <vt:lpstr>우리는 대 구독의 시대에 살고 있다.</vt:lpstr>
      <vt:lpstr>우리는 대 구독의 시대에 살고 있다.</vt:lpstr>
      <vt:lpstr>Sample Code</vt:lpstr>
      <vt:lpstr>Sample Code</vt:lpstr>
      <vt:lpstr>Sample Code</vt:lpstr>
      <vt:lpstr>Sample Code</vt:lpstr>
      <vt:lpstr>우리는 대 구독의 시대에 살고 있다.</vt:lpstr>
      <vt:lpstr>우리는 대 구독의 시대에 살고 있다.</vt:lpstr>
      <vt:lpstr>우리는 대 구독의 시대에 살고 있다.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 Extensions 에 대한 소개</vt:lpstr>
      <vt:lpstr>ReactiveX 문서 보는 방법</vt:lpstr>
      <vt:lpstr>ReactiveX 문서 보는 방법</vt:lpstr>
      <vt:lpstr>Reactive Extensions 에 대한 소개</vt:lpstr>
      <vt:lpstr>Single Column Slide</vt:lpstr>
      <vt:lpstr>Dual Column Slide</vt:lpstr>
      <vt:lpstr>Demonstration</vt:lpstr>
      <vt:lpstr>Announcement</vt:lpstr>
      <vt:lpstr>Thank you!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이상준</cp:lastModifiedBy>
  <cp:revision>68</cp:revision>
  <dcterms:created xsi:type="dcterms:W3CDTF">2020-08-18T20:47:27Z</dcterms:created>
  <dcterms:modified xsi:type="dcterms:W3CDTF">2024-02-15T10:19:19Z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